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330" r:id="rId2"/>
    <p:sldId id="331" r:id="rId3"/>
    <p:sldId id="407" r:id="rId4"/>
    <p:sldId id="415" r:id="rId5"/>
    <p:sldId id="417" r:id="rId6"/>
    <p:sldId id="402" r:id="rId7"/>
    <p:sldId id="413" r:id="rId8"/>
    <p:sldId id="438" r:id="rId9"/>
    <p:sldId id="373" r:id="rId10"/>
    <p:sldId id="441" r:id="rId11"/>
    <p:sldId id="375" r:id="rId12"/>
    <p:sldId id="448" r:id="rId13"/>
    <p:sldId id="443" r:id="rId14"/>
    <p:sldId id="439" r:id="rId15"/>
    <p:sldId id="367" r:id="rId16"/>
    <p:sldId id="446" r:id="rId17"/>
  </p:sldIdLst>
  <p:sldSz cx="9144000" cy="6858000" type="screen4x3"/>
  <p:notesSz cx="6761163" cy="99425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2" userDrawn="1">
          <p15:clr>
            <a:srgbClr val="A4A3A4"/>
          </p15:clr>
        </p15:guide>
        <p15:guide id="2" pos="21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66"/>
    <a:srgbClr val="127D0D"/>
    <a:srgbClr val="79E395"/>
    <a:srgbClr val="6CB484"/>
    <a:srgbClr val="5CC475"/>
    <a:srgbClr val="D2EAFA"/>
    <a:srgbClr val="8CD099"/>
    <a:srgbClr val="5FC179"/>
    <a:srgbClr val="A09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67984" autoAdjust="0"/>
  </p:normalViewPr>
  <p:slideViewPr>
    <p:cSldViewPr>
      <p:cViewPr varScale="1">
        <p:scale>
          <a:sx n="61" d="100"/>
          <a:sy n="61" d="100"/>
        </p:scale>
        <p:origin x="-2112" y="-84"/>
      </p:cViewPr>
      <p:guideLst>
        <p:guide orient="horz" pos="2160"/>
        <p:guide pos="2880"/>
      </p:guideLst>
    </p:cSldViewPr>
  </p:slideViewPr>
  <p:outlineViewPr>
    <p:cViewPr>
      <p:scale>
        <a:sx n="33" d="100"/>
        <a:sy n="33" d="100"/>
      </p:scale>
      <p:origin x="30" y="0"/>
    </p:cViewPr>
  </p:outlineViewPr>
  <p:notesTextViewPr>
    <p:cViewPr>
      <p:scale>
        <a:sx n="100" d="100"/>
        <a:sy n="100" d="100"/>
      </p:scale>
      <p:origin x="0" y="354"/>
    </p:cViewPr>
  </p:notesTextViewPr>
  <p:sorterViewPr>
    <p:cViewPr varScale="1">
      <p:scale>
        <a:sx n="100" d="100"/>
        <a:sy n="100" d="100"/>
      </p:scale>
      <p:origin x="0" y="0"/>
    </p:cViewPr>
  </p:sorterViewPr>
  <p:notesViewPr>
    <p:cSldViewPr>
      <p:cViewPr>
        <p:scale>
          <a:sx n="75" d="100"/>
          <a:sy n="75" d="100"/>
        </p:scale>
        <p:origin x="-3072" y="372"/>
      </p:cViewPr>
      <p:guideLst>
        <p:guide orient="horz" pos="3132"/>
        <p:guide pos="21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B257944\Documents\Georgia\Data\SCD%20-%20graph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9139590309832"/>
          <c:y val="1.3178408008733421E-2"/>
          <c:w val="0.86534262527528882"/>
          <c:h val="0.90630843439782682"/>
        </c:manualLayout>
      </c:layout>
      <c:areaChart>
        <c:grouping val="standard"/>
        <c:varyColors val="0"/>
        <c:ser>
          <c:idx val="1"/>
          <c:order val="1"/>
          <c:tx>
            <c:strRef>
              <c:f>'Pol transitions'!$C$1</c:f>
              <c:strCache>
                <c:ptCount val="1"/>
                <c:pt idx="0">
                  <c:v>Reform</c:v>
                </c:pt>
              </c:strCache>
            </c:strRef>
          </c:tx>
          <c:spPr>
            <a:solidFill>
              <a:schemeClr val="tx2">
                <a:lumMod val="20000"/>
                <a:lumOff val="80000"/>
                <a:alpha val="72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transitions'!$C$2:$C$27</c:f>
              <c:numCache>
                <c:formatCode>General</c:formatCode>
                <c:ptCount val="26"/>
                <c:pt idx="2">
                  <c:v>10000</c:v>
                </c:pt>
                <c:pt idx="3">
                  <c:v>10000</c:v>
                </c:pt>
                <c:pt idx="4">
                  <c:v>10000</c:v>
                </c:pt>
                <c:pt idx="5">
                  <c:v>10000</c:v>
                </c:pt>
              </c:numCache>
            </c:numRef>
          </c:val>
          <c:extLst xmlns:c16r2="http://schemas.microsoft.com/office/drawing/2015/06/chart">
            <c:ext xmlns:c16="http://schemas.microsoft.com/office/drawing/2014/chart" uri="{C3380CC4-5D6E-409C-BE32-E72D297353CC}">
              <c16:uniqueId val="{00000000-F2A9-447D-85B2-5BF5BB9C76C4}"/>
            </c:ext>
          </c:extLst>
        </c:ser>
        <c:ser>
          <c:idx val="2"/>
          <c:order val="2"/>
          <c:tx>
            <c:strRef>
              <c:f>'Pol transitions'!$D$1</c:f>
              <c:strCache>
                <c:ptCount val="1"/>
              </c:strCache>
            </c:strRef>
          </c:tx>
          <c:spPr>
            <a:solidFill>
              <a:schemeClr val="accent2">
                <a:lumMod val="20000"/>
                <a:lumOff val="80000"/>
                <a:alpha val="31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transitions'!$D$2:$D$27</c:f>
              <c:numCache>
                <c:formatCode>General</c:formatCode>
                <c:ptCount val="26"/>
                <c:pt idx="5">
                  <c:v>10000</c:v>
                </c:pt>
                <c:pt idx="6">
                  <c:v>10000</c:v>
                </c:pt>
                <c:pt idx="7">
                  <c:v>10000</c:v>
                </c:pt>
                <c:pt idx="8">
                  <c:v>10000</c:v>
                </c:pt>
                <c:pt idx="9">
                  <c:v>10000</c:v>
                </c:pt>
                <c:pt idx="10">
                  <c:v>10000</c:v>
                </c:pt>
                <c:pt idx="11">
                  <c:v>10000</c:v>
                </c:pt>
                <c:pt idx="12">
                  <c:v>10000</c:v>
                </c:pt>
                <c:pt idx="13">
                  <c:v>10000</c:v>
                </c:pt>
                <c:pt idx="14">
                  <c:v>10000</c:v>
                </c:pt>
              </c:numCache>
            </c:numRef>
          </c:val>
          <c:extLst xmlns:c16r2="http://schemas.microsoft.com/office/drawing/2015/06/chart">
            <c:ext xmlns:c16="http://schemas.microsoft.com/office/drawing/2014/chart" uri="{C3380CC4-5D6E-409C-BE32-E72D297353CC}">
              <c16:uniqueId val="{00000001-F2A9-447D-85B2-5BF5BB9C76C4}"/>
            </c:ext>
          </c:extLst>
        </c:ser>
        <c:ser>
          <c:idx val="3"/>
          <c:order val="3"/>
          <c:tx>
            <c:strRef>
              <c:f>'Pol transitions'!$E$1</c:f>
              <c:strCache>
                <c:ptCount val="1"/>
              </c:strCache>
            </c:strRef>
          </c:tx>
          <c:spPr>
            <a:solidFill>
              <a:srgbClr val="FF0000">
                <a:alpha val="16000"/>
              </a:srgb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transitions'!$E$2:$E$27</c:f>
              <c:numCache>
                <c:formatCode>General</c:formatCode>
                <c:ptCount val="26"/>
                <c:pt idx="14">
                  <c:v>10000</c:v>
                </c:pt>
                <c:pt idx="15">
                  <c:v>10000</c:v>
                </c:pt>
                <c:pt idx="16">
                  <c:v>10000</c:v>
                </c:pt>
                <c:pt idx="17">
                  <c:v>10000</c:v>
                </c:pt>
                <c:pt idx="18">
                  <c:v>10000</c:v>
                </c:pt>
                <c:pt idx="19">
                  <c:v>10000</c:v>
                </c:pt>
                <c:pt idx="20">
                  <c:v>10000</c:v>
                </c:pt>
                <c:pt idx="21">
                  <c:v>10000</c:v>
                </c:pt>
                <c:pt idx="22">
                  <c:v>10000</c:v>
                </c:pt>
                <c:pt idx="23">
                  <c:v>10000</c:v>
                </c:pt>
              </c:numCache>
            </c:numRef>
          </c:val>
          <c:extLst xmlns:c16r2="http://schemas.microsoft.com/office/drawing/2015/06/chart">
            <c:ext xmlns:c16="http://schemas.microsoft.com/office/drawing/2014/chart" uri="{C3380CC4-5D6E-409C-BE32-E72D297353CC}">
              <c16:uniqueId val="{00000002-F2A9-447D-85B2-5BF5BB9C76C4}"/>
            </c:ext>
          </c:extLst>
        </c:ser>
        <c:ser>
          <c:idx val="4"/>
          <c:order val="4"/>
          <c:tx>
            <c:strRef>
              <c:f>'Pol transitions'!$F$1</c:f>
              <c:strCache>
                <c:ptCount val="1"/>
              </c:strCache>
            </c:strRef>
          </c:tx>
          <c:spPr>
            <a:solidFill>
              <a:schemeClr val="accent6">
                <a:lumMod val="20000"/>
                <a:lumOff val="80000"/>
                <a:alpha val="39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transitions'!$F$2:$F$27</c:f>
              <c:numCache>
                <c:formatCode>General</c:formatCode>
                <c:ptCount val="26"/>
                <c:pt idx="23">
                  <c:v>10000</c:v>
                </c:pt>
                <c:pt idx="24">
                  <c:v>10000</c:v>
                </c:pt>
                <c:pt idx="25">
                  <c:v>10000</c:v>
                </c:pt>
              </c:numCache>
            </c:numRef>
          </c:val>
          <c:extLst xmlns:c16r2="http://schemas.microsoft.com/office/drawing/2015/06/chart">
            <c:ext xmlns:c16="http://schemas.microsoft.com/office/drawing/2014/chart" uri="{C3380CC4-5D6E-409C-BE32-E72D297353CC}">
              <c16:uniqueId val="{00000003-F2A9-447D-85B2-5BF5BB9C76C4}"/>
            </c:ext>
          </c:extLst>
        </c:ser>
        <c:dLbls>
          <c:showLegendKey val="0"/>
          <c:showVal val="0"/>
          <c:showCatName val="0"/>
          <c:showSerName val="0"/>
          <c:showPercent val="0"/>
          <c:showBubbleSize val="0"/>
        </c:dLbls>
        <c:axId val="90711168"/>
        <c:axId val="90712704"/>
      </c:areaChart>
      <c:lineChart>
        <c:grouping val="standard"/>
        <c:varyColors val="0"/>
        <c:ser>
          <c:idx val="0"/>
          <c:order val="0"/>
          <c:tx>
            <c:strRef>
              <c:f>'Pol transitions'!$B$1</c:f>
              <c:strCache>
                <c:ptCount val="1"/>
                <c:pt idx="0">
                  <c:v>Per capita GDP (constant 2011 USD)</c:v>
                </c:pt>
              </c:strCache>
            </c:strRef>
          </c:tx>
          <c:spPr>
            <a:ln w="41275" cap="rnd">
              <a:solidFill>
                <a:schemeClr val="accent1"/>
              </a:solidFill>
              <a:round/>
            </a:ln>
            <a:effectLst/>
          </c:spPr>
          <c:marker>
            <c:symbol val="none"/>
          </c:marke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transitions'!$B$2:$B$27</c:f>
              <c:numCache>
                <c:formatCode>General</c:formatCode>
                <c:ptCount val="26"/>
                <c:pt idx="0">
                  <c:v>8016.6890000000003</c:v>
                </c:pt>
                <c:pt idx="1">
                  <c:v>6280.8270000000002</c:v>
                </c:pt>
                <c:pt idx="2">
                  <c:v>3434.0360000000001</c:v>
                </c:pt>
                <c:pt idx="3">
                  <c:v>2409.2750000000001</c:v>
                </c:pt>
                <c:pt idx="4">
                  <c:v>2180.69</c:v>
                </c:pt>
                <c:pt idx="5">
                  <c:v>2297.6950000000002</c:v>
                </c:pt>
                <c:pt idx="6">
                  <c:v>2620.2950000000001</c:v>
                </c:pt>
                <c:pt idx="7">
                  <c:v>2949.924</c:v>
                </c:pt>
                <c:pt idx="8">
                  <c:v>3071.5439999999999</c:v>
                </c:pt>
                <c:pt idx="9">
                  <c:v>3184.37</c:v>
                </c:pt>
                <c:pt idx="10">
                  <c:v>3268.011</c:v>
                </c:pt>
                <c:pt idx="11">
                  <c:v>3449.962</c:v>
                </c:pt>
                <c:pt idx="12">
                  <c:v>3663.3609999999999</c:v>
                </c:pt>
                <c:pt idx="13">
                  <c:v>4121.4319999999998</c:v>
                </c:pt>
                <c:pt idx="14">
                  <c:v>4420.3919999999998</c:v>
                </c:pt>
                <c:pt idx="15">
                  <c:v>4908.3289999999997</c:v>
                </c:pt>
                <c:pt idx="16">
                  <c:v>5438.9870000000001</c:v>
                </c:pt>
                <c:pt idx="17">
                  <c:v>6191.2089999999998</c:v>
                </c:pt>
                <c:pt idx="18">
                  <c:v>6416.2120000000004</c:v>
                </c:pt>
                <c:pt idx="19">
                  <c:v>6254.6549999999997</c:v>
                </c:pt>
                <c:pt idx="20">
                  <c:v>6733.7839999999997</c:v>
                </c:pt>
                <c:pt idx="21">
                  <c:v>7315.0910000000003</c:v>
                </c:pt>
                <c:pt idx="22">
                  <c:v>7881.3289999999997</c:v>
                </c:pt>
                <c:pt idx="23">
                  <c:v>8254.0110000000004</c:v>
                </c:pt>
                <c:pt idx="24">
                  <c:v>8749.1560000000009</c:v>
                </c:pt>
                <c:pt idx="25">
                  <c:v>9015.8880000000008</c:v>
                </c:pt>
              </c:numCache>
            </c:numRef>
          </c:val>
          <c:smooth val="0"/>
          <c:extLst xmlns:c16r2="http://schemas.microsoft.com/office/drawing/2015/06/chart">
            <c:ext xmlns:c16="http://schemas.microsoft.com/office/drawing/2014/chart" uri="{C3380CC4-5D6E-409C-BE32-E72D297353CC}">
              <c16:uniqueId val="{00000004-F2A9-447D-85B2-5BF5BB9C76C4}"/>
            </c:ext>
          </c:extLst>
        </c:ser>
        <c:dLbls>
          <c:showLegendKey val="0"/>
          <c:showVal val="0"/>
          <c:showCatName val="0"/>
          <c:showSerName val="0"/>
          <c:showPercent val="0"/>
          <c:showBubbleSize val="0"/>
        </c:dLbls>
        <c:marker val="1"/>
        <c:smooth val="0"/>
        <c:axId val="90711168"/>
        <c:axId val="90712704"/>
      </c:lineChart>
      <c:catAx>
        <c:axId val="9071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0712704"/>
        <c:crosses val="autoZero"/>
        <c:auto val="1"/>
        <c:lblAlgn val="ctr"/>
        <c:lblOffset val="100"/>
        <c:tickLblSkip val="5"/>
        <c:tickMarkSkip val="5"/>
        <c:noMultiLvlLbl val="0"/>
      </c:catAx>
      <c:valAx>
        <c:axId val="90712704"/>
        <c:scaling>
          <c:orientation val="minMax"/>
          <c:max val="100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Per capita GDP(constant 2011 USD)</a:t>
                </a:r>
              </a:p>
            </c:rich>
          </c:tx>
          <c:layout>
            <c:manualLayout>
              <c:xMode val="edge"/>
              <c:yMode val="edge"/>
              <c:x val="2.0513269174686499E-2"/>
              <c:y val="0.23546674911093482"/>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0711168"/>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01846744005476E-2"/>
          <c:y val="5.9986928714812572E-2"/>
          <c:w val="0.91659448818897638"/>
          <c:h val="0.79689321245496025"/>
        </c:manualLayout>
      </c:layout>
      <c:lineChart>
        <c:grouping val="standard"/>
        <c:varyColors val="0"/>
        <c:ser>
          <c:idx val="0"/>
          <c:order val="0"/>
          <c:tx>
            <c:strRef>
              <c:f>Sheet1!$A$2</c:f>
              <c:strCache>
                <c:ptCount val="1"/>
                <c:pt idx="0">
                  <c:v>GEO</c:v>
                </c:pt>
              </c:strCache>
            </c:strRef>
          </c:tx>
          <c:spPr>
            <a:ln w="50800">
              <a:solidFill>
                <a:schemeClr val="accent1">
                  <a:lumMod val="75000"/>
                </a:schemeClr>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Sheet1!$B$2:$M$2</c:f>
              <c:numCache>
                <c:formatCode>General</c:formatCode>
                <c:ptCount val="12"/>
                <c:pt idx="0">
                  <c:v>0</c:v>
                </c:pt>
                <c:pt idx="1">
                  <c:v>0</c:v>
                </c:pt>
                <c:pt idx="2">
                  <c:v>2</c:v>
                </c:pt>
                <c:pt idx="3">
                  <c:v>5</c:v>
                </c:pt>
                <c:pt idx="4">
                  <c:v>10</c:v>
                </c:pt>
                <c:pt idx="5">
                  <c:v>10</c:v>
                </c:pt>
                <c:pt idx="6">
                  <c:v>12</c:v>
                </c:pt>
                <c:pt idx="7">
                  <c:v>11</c:v>
                </c:pt>
                <c:pt idx="8">
                  <c:v>15.1</c:v>
                </c:pt>
                <c:pt idx="9">
                  <c:v>19.3</c:v>
                </c:pt>
                <c:pt idx="10">
                  <c:v>19.3</c:v>
                </c:pt>
                <c:pt idx="11">
                  <c:v>17</c:v>
                </c:pt>
              </c:numCache>
            </c:numRef>
          </c:val>
          <c:smooth val="0"/>
        </c:ser>
        <c:ser>
          <c:idx val="1"/>
          <c:order val="1"/>
          <c:tx>
            <c:strRef>
              <c:f>Sheet1!$A$3</c:f>
              <c:strCache>
                <c:ptCount val="1"/>
                <c:pt idx="0">
                  <c:v>CIS</c:v>
                </c:pt>
              </c:strCache>
            </c:strRef>
          </c:tx>
          <c:spPr>
            <a:ln w="50800">
              <a:solidFill>
                <a:srgbClr val="00B050"/>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Sheet1!$B$3:$M$3</c:f>
              <c:numCache>
                <c:formatCode>General</c:formatCode>
                <c:ptCount val="12"/>
                <c:pt idx="0">
                  <c:v>0</c:v>
                </c:pt>
                <c:pt idx="1">
                  <c:v>6</c:v>
                </c:pt>
                <c:pt idx="2">
                  <c:v>14</c:v>
                </c:pt>
                <c:pt idx="3">
                  <c:v>23</c:v>
                </c:pt>
                <c:pt idx="4">
                  <c:v>32</c:v>
                </c:pt>
                <c:pt idx="5">
                  <c:v>32</c:v>
                </c:pt>
                <c:pt idx="6">
                  <c:v>32</c:v>
                </c:pt>
                <c:pt idx="7">
                  <c:v>33</c:v>
                </c:pt>
                <c:pt idx="8">
                  <c:v>32</c:v>
                </c:pt>
              </c:numCache>
            </c:numRef>
          </c:val>
          <c:smooth val="1"/>
        </c:ser>
        <c:ser>
          <c:idx val="2"/>
          <c:order val="2"/>
          <c:tx>
            <c:strRef>
              <c:f>Sheet1!$A$4</c:f>
              <c:strCache>
                <c:ptCount val="1"/>
                <c:pt idx="0">
                  <c:v>WHO_EURO</c:v>
                </c:pt>
              </c:strCache>
            </c:strRef>
          </c:tx>
          <c:spPr>
            <a:ln w="50800">
              <a:solidFill>
                <a:srgbClr val="C00000"/>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Sheet1!$B$4:$M$4</c:f>
              <c:numCache>
                <c:formatCode>General</c:formatCode>
                <c:ptCount val="12"/>
                <c:pt idx="0">
                  <c:v>2</c:v>
                </c:pt>
                <c:pt idx="1">
                  <c:v>4</c:v>
                </c:pt>
                <c:pt idx="2">
                  <c:v>7</c:v>
                </c:pt>
                <c:pt idx="3">
                  <c:v>11</c:v>
                </c:pt>
                <c:pt idx="4">
                  <c:v>14</c:v>
                </c:pt>
                <c:pt idx="5">
                  <c:v>14</c:v>
                </c:pt>
                <c:pt idx="6">
                  <c:v>14</c:v>
                </c:pt>
                <c:pt idx="7">
                  <c:v>14</c:v>
                </c:pt>
                <c:pt idx="8">
                  <c:v>14</c:v>
                </c:pt>
              </c:numCache>
            </c:numRef>
          </c:val>
          <c:smooth val="1"/>
        </c:ser>
        <c:dLbls>
          <c:showLegendKey val="0"/>
          <c:showVal val="0"/>
          <c:showCatName val="0"/>
          <c:showSerName val="0"/>
          <c:showPercent val="0"/>
          <c:showBubbleSize val="0"/>
        </c:dLbls>
        <c:marker val="1"/>
        <c:smooth val="0"/>
        <c:axId val="50001024"/>
        <c:axId val="50002560"/>
      </c:lineChart>
      <c:catAx>
        <c:axId val="50001024"/>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50002560"/>
        <c:crosses val="autoZero"/>
        <c:auto val="1"/>
        <c:lblAlgn val="ctr"/>
        <c:lblOffset val="100"/>
        <c:noMultiLvlLbl val="0"/>
      </c:catAx>
      <c:valAx>
        <c:axId val="50002560"/>
        <c:scaling>
          <c:orientation val="minMax"/>
        </c:scaling>
        <c:delete val="0"/>
        <c:axPos val="l"/>
        <c:majorGridlines/>
        <c:numFmt formatCode="General" sourceLinked="1"/>
        <c:majorTickMark val="out"/>
        <c:minorTickMark val="none"/>
        <c:tickLblPos val="nextTo"/>
        <c:spPr>
          <a:ln>
            <a:prstDash val="sysDot"/>
          </a:ln>
        </c:spPr>
        <c:txPr>
          <a:bodyPr/>
          <a:lstStyle/>
          <a:p>
            <a:pPr>
              <a:defRPr sz="1000"/>
            </a:pPr>
            <a:endParaRPr lang="en-US"/>
          </a:p>
        </c:txPr>
        <c:crossAx val="50001024"/>
        <c:crosses val="autoZero"/>
        <c:crossBetween val="between"/>
      </c:valAx>
    </c:plotArea>
    <c:legend>
      <c:legendPos val="r"/>
      <c:layout>
        <c:manualLayout>
          <c:xMode val="edge"/>
          <c:yMode val="edge"/>
          <c:x val="0.5774144850420736"/>
          <c:y val="0.21855109213043286"/>
          <c:w val="0.42258562209246436"/>
          <c:h val="0.2084119904315757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Sheet1!$B$2:$N$2</c:f>
              <c:numCache>
                <c:formatCode>General</c:formatCode>
                <c:ptCount val="13"/>
                <c:pt idx="0">
                  <c:v>42</c:v>
                </c:pt>
                <c:pt idx="1">
                  <c:v>35</c:v>
                </c:pt>
                <c:pt idx="2">
                  <c:v>28</c:v>
                </c:pt>
                <c:pt idx="3">
                  <c:v>34</c:v>
                </c:pt>
                <c:pt idx="4">
                  <c:v>100</c:v>
                </c:pt>
                <c:pt idx="5">
                  <c:v>103</c:v>
                </c:pt>
                <c:pt idx="6">
                  <c:v>98.6</c:v>
                </c:pt>
                <c:pt idx="7">
                  <c:v>94.2</c:v>
                </c:pt>
                <c:pt idx="8">
                  <c:v>84.1</c:v>
                </c:pt>
                <c:pt idx="9">
                  <c:v>69.8</c:v>
                </c:pt>
                <c:pt idx="10">
                  <c:v>75.400000000000006</c:v>
                </c:pt>
                <c:pt idx="11">
                  <c:v>74.7</c:v>
                </c:pt>
                <c:pt idx="12">
                  <c:v>66.2</c:v>
                </c:pt>
              </c:numCache>
            </c:numRef>
          </c:val>
          <c:smooth val="0"/>
        </c:ser>
        <c:ser>
          <c:idx val="1"/>
          <c:order val="1"/>
          <c:tx>
            <c:strRef>
              <c:f>Sheet1!$A$3</c:f>
              <c:strCache>
                <c:ptCount val="1"/>
                <c:pt idx="0">
                  <c:v>CIS</c:v>
                </c:pt>
              </c:strCache>
            </c:strRef>
          </c:tx>
          <c:spPr>
            <a:ln w="50800">
              <a:solidFill>
                <a:srgbClr val="00B050"/>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Sheet1!$B$3:$N$3</c:f>
              <c:numCache>
                <c:formatCode>General</c:formatCode>
                <c:ptCount val="13"/>
                <c:pt idx="0">
                  <c:v>57</c:v>
                </c:pt>
                <c:pt idx="1">
                  <c:v>49</c:v>
                </c:pt>
                <c:pt idx="2">
                  <c:v>37</c:v>
                </c:pt>
                <c:pt idx="3">
                  <c:v>52</c:v>
                </c:pt>
                <c:pt idx="4">
                  <c:v>89</c:v>
                </c:pt>
                <c:pt idx="5">
                  <c:v>92</c:v>
                </c:pt>
                <c:pt idx="6">
                  <c:v>84</c:v>
                </c:pt>
                <c:pt idx="7">
                  <c:v>80</c:v>
                </c:pt>
                <c:pt idx="8">
                  <c:v>76</c:v>
                </c:pt>
                <c:pt idx="9">
                  <c:v>77</c:v>
                </c:pt>
                <c:pt idx="10">
                  <c:v>70</c:v>
                </c:pt>
                <c:pt idx="11">
                  <c:v>67</c:v>
                </c:pt>
              </c:numCache>
            </c:numRef>
          </c:val>
          <c:smooth val="1"/>
        </c:ser>
        <c:ser>
          <c:idx val="2"/>
          <c:order val="2"/>
          <c:tx>
            <c:strRef>
              <c:f>Sheet1!$A$4</c:f>
              <c:strCache>
                <c:ptCount val="1"/>
                <c:pt idx="0">
                  <c:v>WHO_EURO</c:v>
                </c:pt>
              </c:strCache>
            </c:strRef>
          </c:tx>
          <c:spPr>
            <a:ln w="50800">
              <a:solidFill>
                <a:srgbClr val="C00000"/>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Sheet1!$B$4:$N$4</c:f>
              <c:numCache>
                <c:formatCode>General</c:formatCode>
                <c:ptCount val="13"/>
                <c:pt idx="0">
                  <c:v>42</c:v>
                </c:pt>
                <c:pt idx="1">
                  <c:v>36</c:v>
                </c:pt>
                <c:pt idx="2">
                  <c:v>29</c:v>
                </c:pt>
                <c:pt idx="3">
                  <c:v>34</c:v>
                </c:pt>
                <c:pt idx="4">
                  <c:v>43</c:v>
                </c:pt>
                <c:pt idx="5">
                  <c:v>42</c:v>
                </c:pt>
                <c:pt idx="6">
                  <c:v>37</c:v>
                </c:pt>
                <c:pt idx="7">
                  <c:v>35</c:v>
                </c:pt>
                <c:pt idx="8">
                  <c:v>33</c:v>
                </c:pt>
                <c:pt idx="9">
                  <c:v>33</c:v>
                </c:pt>
                <c:pt idx="10">
                  <c:v>31</c:v>
                </c:pt>
                <c:pt idx="11">
                  <c:v>29</c:v>
                </c:pt>
              </c:numCache>
            </c:numRef>
          </c:val>
          <c:smooth val="1"/>
        </c:ser>
        <c:dLbls>
          <c:showLegendKey val="0"/>
          <c:showVal val="0"/>
          <c:showCatName val="0"/>
          <c:showSerName val="0"/>
          <c:showPercent val="0"/>
          <c:showBubbleSize val="0"/>
        </c:dLbls>
        <c:marker val="1"/>
        <c:smooth val="0"/>
        <c:axId val="50728960"/>
        <c:axId val="50730496"/>
      </c:lineChart>
      <c:catAx>
        <c:axId val="50728960"/>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50730496"/>
        <c:crosses val="autoZero"/>
        <c:auto val="1"/>
        <c:lblAlgn val="ctr"/>
        <c:lblOffset val="100"/>
        <c:noMultiLvlLbl val="0"/>
      </c:catAx>
      <c:valAx>
        <c:axId val="50730496"/>
        <c:scaling>
          <c:orientation val="minMax"/>
        </c:scaling>
        <c:delete val="0"/>
        <c:axPos val="l"/>
        <c:majorGridlines>
          <c:spPr>
            <a:ln>
              <a:prstDash val="sysDot"/>
              <a:headEnd w="lg" len="med"/>
            </a:ln>
          </c:spPr>
        </c:majorGridlines>
        <c:numFmt formatCode="General" sourceLinked="1"/>
        <c:majorTickMark val="out"/>
        <c:minorTickMark val="none"/>
        <c:tickLblPos val="nextTo"/>
        <c:txPr>
          <a:bodyPr/>
          <a:lstStyle/>
          <a:p>
            <a:pPr>
              <a:defRPr sz="1000"/>
            </a:pPr>
            <a:endParaRPr lang="en-US"/>
          </a:p>
        </c:txPr>
        <c:crossAx val="50728960"/>
        <c:crosses val="autoZero"/>
        <c:crossBetween val="between"/>
      </c:valAx>
    </c:plotArea>
    <c:legend>
      <c:legendPos val="r"/>
      <c:layout>
        <c:manualLayout>
          <c:xMode val="edge"/>
          <c:yMode val="edge"/>
          <c:x val="0.61104928819123361"/>
          <c:y val="1.7888270431713288E-2"/>
          <c:w val="0.24714548632873684"/>
          <c:h val="0.15588718436057561"/>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01846744005476E-2"/>
          <c:y val="5.9986928714812572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21.2</c:v>
                </c:pt>
                <c:pt idx="1">
                  <c:v>18.100000000000001</c:v>
                </c:pt>
                <c:pt idx="2">
                  <c:v>12</c:v>
                </c:pt>
                <c:pt idx="3">
                  <c:v>11</c:v>
                </c:pt>
                <c:pt idx="4">
                  <c:v>10.8</c:v>
                </c:pt>
                <c:pt idx="5">
                  <c:v>10.5</c:v>
                </c:pt>
                <c:pt idx="6">
                  <c:v>8.1999999999999993</c:v>
                </c:pt>
                <c:pt idx="7">
                  <c:v>8.6</c:v>
                </c:pt>
                <c:pt idx="8">
                  <c:v>9</c:v>
                </c:pt>
                <c:pt idx="9">
                  <c:v>9.5</c:v>
                </c:pt>
              </c:numCache>
            </c:numRef>
          </c:val>
          <c:smooth val="0"/>
        </c:ser>
        <c:ser>
          <c:idx val="1"/>
          <c:order val="1"/>
          <c:tx>
            <c:strRef>
              <c:f>Sheet1!$A$3</c:f>
              <c:strCache>
                <c:ptCount val="1"/>
                <c:pt idx="0">
                  <c:v>EU</c:v>
                </c:pt>
              </c:strCache>
            </c:strRef>
          </c:tx>
          <c:spPr>
            <a:ln w="50800">
              <a:solidFill>
                <a:srgbClr val="00B05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4.9832062259156755</c:v>
                </c:pt>
                <c:pt idx="1">
                  <c:v>4.1900036250057333</c:v>
                </c:pt>
                <c:pt idx="2">
                  <c:v>3.6488345411548404</c:v>
                </c:pt>
                <c:pt idx="3">
                  <c:v>3.5627782968011461</c:v>
                </c:pt>
                <c:pt idx="4">
                  <c:v>3.4832673010217916</c:v>
                </c:pt>
                <c:pt idx="5">
                  <c:v>3.452728179709573</c:v>
                </c:pt>
                <c:pt idx="6">
                  <c:v>3.3775113091998699</c:v>
                </c:pt>
                <c:pt idx="7">
                  <c:v>3.2722403844105123</c:v>
                </c:pt>
              </c:numCache>
            </c:numRef>
          </c:val>
          <c:smooth val="1"/>
        </c:ser>
        <c:ser>
          <c:idx val="2"/>
          <c:order val="2"/>
          <c:tx>
            <c:strRef>
              <c:f>Sheet1!$A$4</c:f>
              <c:strCache>
                <c:ptCount val="1"/>
                <c:pt idx="0">
                  <c:v>EU region</c:v>
                </c:pt>
              </c:strCache>
            </c:strRef>
          </c:tx>
          <c:spPr>
            <a:ln w="50800">
              <a:solidFill>
                <a:srgbClr val="C0000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Sheet1!$B$4:$K$4</c:f>
              <c:numCache>
                <c:formatCode>General</c:formatCode>
                <c:ptCount val="10"/>
                <c:pt idx="0">
                  <c:v>18.776854438230977</c:v>
                </c:pt>
                <c:pt idx="1">
                  <c:v>14.68193594984994</c:v>
                </c:pt>
                <c:pt idx="2">
                  <c:v>11.817212265240306</c:v>
                </c:pt>
                <c:pt idx="3">
                  <c:v>11.342650230029539</c:v>
                </c:pt>
                <c:pt idx="4">
                  <c:v>10.89158309644508</c:v>
                </c:pt>
                <c:pt idx="5">
                  <c:v>10.473263136107102</c:v>
                </c:pt>
                <c:pt idx="6">
                  <c:v>10.055682467789651</c:v>
                </c:pt>
                <c:pt idx="7">
                  <c:v>9.6668045582153557</c:v>
                </c:pt>
              </c:numCache>
            </c:numRef>
          </c:val>
          <c:smooth val="1"/>
        </c:ser>
        <c:dLbls>
          <c:showLegendKey val="0"/>
          <c:showVal val="0"/>
          <c:showCatName val="0"/>
          <c:showSerName val="0"/>
          <c:showPercent val="0"/>
          <c:showBubbleSize val="0"/>
        </c:dLbls>
        <c:marker val="1"/>
        <c:smooth val="0"/>
        <c:axId val="39035264"/>
        <c:axId val="39036800"/>
      </c:lineChart>
      <c:catAx>
        <c:axId val="39035264"/>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39036800"/>
        <c:crosses val="autoZero"/>
        <c:auto val="1"/>
        <c:lblAlgn val="ctr"/>
        <c:lblOffset val="100"/>
        <c:noMultiLvlLbl val="0"/>
      </c:catAx>
      <c:valAx>
        <c:axId val="39036800"/>
        <c:scaling>
          <c:orientation val="minMax"/>
        </c:scaling>
        <c:delete val="0"/>
        <c:axPos val="l"/>
        <c:majorGridlines/>
        <c:numFmt formatCode="General" sourceLinked="1"/>
        <c:majorTickMark val="out"/>
        <c:minorTickMark val="none"/>
        <c:tickLblPos val="nextTo"/>
        <c:spPr>
          <a:ln>
            <a:prstDash val="sysDot"/>
          </a:ln>
        </c:spPr>
        <c:txPr>
          <a:bodyPr/>
          <a:lstStyle/>
          <a:p>
            <a:pPr>
              <a:defRPr sz="1000"/>
            </a:pPr>
            <a:endParaRPr lang="en-US"/>
          </a:p>
        </c:txPr>
        <c:crossAx val="39035264"/>
        <c:crosses val="autoZero"/>
        <c:crossBetween val="between"/>
      </c:valAx>
    </c:plotArea>
    <c:legend>
      <c:legendPos val="r"/>
      <c:layout>
        <c:manualLayout>
          <c:xMode val="edge"/>
          <c:yMode val="edge"/>
          <c:x val="0.57741437790753569"/>
          <c:y val="8.8607594936708861E-2"/>
          <c:w val="0.42258562209246436"/>
          <c:h val="0.2084119904315757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49.2</c:v>
                </c:pt>
                <c:pt idx="1">
                  <c:v>23.4</c:v>
                </c:pt>
                <c:pt idx="2">
                  <c:v>19.399999999999999</c:v>
                </c:pt>
                <c:pt idx="3">
                  <c:v>27.6</c:v>
                </c:pt>
                <c:pt idx="4">
                  <c:v>22.8</c:v>
                </c:pt>
                <c:pt idx="5">
                  <c:v>27.7</c:v>
                </c:pt>
                <c:pt idx="6">
                  <c:v>31.5</c:v>
                </c:pt>
                <c:pt idx="7">
                  <c:v>32.1</c:v>
                </c:pt>
                <c:pt idx="8">
                  <c:v>23</c:v>
                </c:pt>
                <c:pt idx="9">
                  <c:v>17</c:v>
                </c:pt>
              </c:numCache>
            </c:numRef>
          </c:val>
          <c:smooth val="0"/>
        </c:ser>
        <c:ser>
          <c:idx val="1"/>
          <c:order val="1"/>
          <c:tx>
            <c:strRef>
              <c:f>Sheet1!$A$3</c:f>
              <c:strCache>
                <c:ptCount val="1"/>
                <c:pt idx="0">
                  <c:v>EU</c:v>
                </c:pt>
              </c:strCache>
            </c:strRef>
          </c:tx>
          <c:spPr>
            <a:ln w="50800">
              <a:solidFill>
                <a:srgbClr val="00B05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9</c:v>
                </c:pt>
                <c:pt idx="1">
                  <c:v>8</c:v>
                </c:pt>
                <c:pt idx="2">
                  <c:v>7</c:v>
                </c:pt>
                <c:pt idx="3">
                  <c:v>7</c:v>
                </c:pt>
                <c:pt idx="4">
                  <c:v>7</c:v>
                </c:pt>
                <c:pt idx="5">
                  <c:v>7</c:v>
                </c:pt>
                <c:pt idx="6">
                  <c:v>6</c:v>
                </c:pt>
                <c:pt idx="7">
                  <c:v>6</c:v>
                </c:pt>
              </c:numCache>
            </c:numRef>
          </c:val>
          <c:smooth val="1"/>
        </c:ser>
        <c:ser>
          <c:idx val="2"/>
          <c:order val="2"/>
          <c:tx>
            <c:strRef>
              <c:f>Sheet1!$A$4</c:f>
              <c:strCache>
                <c:ptCount val="1"/>
                <c:pt idx="0">
                  <c:v>EU region</c:v>
                </c:pt>
              </c:strCache>
            </c:strRef>
          </c:tx>
          <c:spPr>
            <a:ln w="50800">
              <a:solidFill>
                <a:srgbClr val="C0000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Sheet1!$B$4:$K$4</c:f>
              <c:numCache>
                <c:formatCode>General</c:formatCode>
                <c:ptCount val="10"/>
                <c:pt idx="0">
                  <c:v>33</c:v>
                </c:pt>
                <c:pt idx="1">
                  <c:v>27</c:v>
                </c:pt>
                <c:pt idx="2">
                  <c:v>19</c:v>
                </c:pt>
                <c:pt idx="3">
                  <c:v>18</c:v>
                </c:pt>
                <c:pt idx="4">
                  <c:v>17</c:v>
                </c:pt>
                <c:pt idx="5">
                  <c:v>17</c:v>
                </c:pt>
                <c:pt idx="6">
                  <c:v>17</c:v>
                </c:pt>
                <c:pt idx="7">
                  <c:v>16</c:v>
                </c:pt>
              </c:numCache>
            </c:numRef>
          </c:val>
          <c:smooth val="1"/>
        </c:ser>
        <c:dLbls>
          <c:showLegendKey val="0"/>
          <c:showVal val="0"/>
          <c:showCatName val="0"/>
          <c:showSerName val="0"/>
          <c:showPercent val="0"/>
          <c:showBubbleSize val="0"/>
        </c:dLbls>
        <c:marker val="1"/>
        <c:smooth val="0"/>
        <c:axId val="39402496"/>
        <c:axId val="39408384"/>
      </c:lineChart>
      <c:catAx>
        <c:axId val="39402496"/>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39408384"/>
        <c:crosses val="autoZero"/>
        <c:auto val="1"/>
        <c:lblAlgn val="ctr"/>
        <c:lblOffset val="100"/>
        <c:noMultiLvlLbl val="0"/>
      </c:catAx>
      <c:valAx>
        <c:axId val="39408384"/>
        <c:scaling>
          <c:orientation val="minMax"/>
        </c:scaling>
        <c:delete val="0"/>
        <c:axPos val="l"/>
        <c:majorGridlines>
          <c:spPr>
            <a:ln>
              <a:prstDash val="sysDot"/>
              <a:headEnd w="lg" len="med"/>
            </a:ln>
          </c:spPr>
        </c:majorGridlines>
        <c:numFmt formatCode="General" sourceLinked="1"/>
        <c:majorTickMark val="out"/>
        <c:minorTickMark val="none"/>
        <c:tickLblPos val="nextTo"/>
        <c:txPr>
          <a:bodyPr/>
          <a:lstStyle/>
          <a:p>
            <a:pPr>
              <a:defRPr sz="1000"/>
            </a:pPr>
            <a:endParaRPr lang="en-US"/>
          </a:p>
        </c:txPr>
        <c:crossAx val="39402496"/>
        <c:crosses val="autoZero"/>
        <c:crossBetween val="between"/>
      </c:valAx>
    </c:plotArea>
    <c:legend>
      <c:legendPos val="r"/>
      <c:layout>
        <c:manualLayout>
          <c:xMode val="edge"/>
          <c:yMode val="edge"/>
          <c:x val="0.58944434466908346"/>
          <c:y val="9.8348059274137534E-2"/>
          <c:w val="0.38432108105401991"/>
          <c:h val="0.18435423166443818"/>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0415573053369E-2"/>
          <c:y val="3.4560553877851966E-2"/>
          <c:w val="0.83859300573539419"/>
          <c:h val="0.60102589611255319"/>
        </c:manualLayout>
      </c:layout>
      <c:barChart>
        <c:barDir val="col"/>
        <c:grouping val="clustered"/>
        <c:varyColors val="0"/>
        <c:ser>
          <c:idx val="0"/>
          <c:order val="0"/>
          <c:tx>
            <c:strRef>
              <c:f>Sheet1!$A$2</c:f>
              <c:strCache>
                <c:ptCount val="1"/>
                <c:pt idx="0">
                  <c:v>Government expenditure on health, mill GEL</c:v>
                </c:pt>
              </c:strCache>
            </c:strRef>
          </c:tx>
          <c:invertIfNegative val="0"/>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Sheet1!$B$2:$H$2</c:f>
              <c:numCache>
                <c:formatCode>#,##0</c:formatCode>
                <c:ptCount val="7"/>
                <c:pt idx="0">
                  <c:v>441</c:v>
                </c:pt>
                <c:pt idx="1">
                  <c:v>375</c:v>
                </c:pt>
                <c:pt idx="2">
                  <c:v>450</c:v>
                </c:pt>
                <c:pt idx="3">
                  <c:v>548</c:v>
                </c:pt>
                <c:pt idx="4">
                  <c:v>693</c:v>
                </c:pt>
                <c:pt idx="5">
                  <c:v>914</c:v>
                </c:pt>
                <c:pt idx="6" formatCode="General">
                  <c:v>1017</c:v>
                </c:pt>
              </c:numCache>
            </c:numRef>
          </c:val>
        </c:ser>
        <c:dLbls>
          <c:showLegendKey val="0"/>
          <c:showVal val="0"/>
          <c:showCatName val="0"/>
          <c:showSerName val="0"/>
          <c:showPercent val="0"/>
          <c:showBubbleSize val="0"/>
        </c:dLbls>
        <c:gapWidth val="29"/>
        <c:overlap val="36"/>
        <c:axId val="41574784"/>
        <c:axId val="41576320"/>
      </c:barChart>
      <c:lineChart>
        <c:grouping val="standard"/>
        <c:varyColors val="0"/>
        <c:ser>
          <c:idx val="1"/>
          <c:order val="1"/>
          <c:tx>
            <c:strRef>
              <c:f>Sheet1!$A$3</c:f>
              <c:strCache>
                <c:ptCount val="1"/>
                <c:pt idx="0">
                  <c:v>Government expenditure on health as % of GDP</c:v>
                </c:pt>
              </c:strCache>
            </c:strRef>
          </c:tx>
          <c:spPr>
            <a:ln w="41275">
              <a:solidFill>
                <a:srgbClr val="C00000"/>
              </a:solidFill>
            </a:ln>
          </c:spPr>
          <c:marker>
            <c:symbol val="none"/>
          </c:marker>
          <c:dLbls>
            <c:dLbl>
              <c:idx val="6"/>
              <c:layout>
                <c:manualLayout>
                  <c:x val="-6.0006204906028655E-2"/>
                  <c:y val="-5.47397903442887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6.2591582417967195E-2"/>
                  <c:y val="-5.475240895608495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9952665198497956E-2"/>
                  <c:y val="-4.5031282800504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5.7367491259591855E-2"/>
                  <c:y val="-6.4262047177961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9952665198497956E-2"/>
                  <c:y val="-4.69591543107323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4.7096417481060582E-2"/>
                  <c:y val="-4.3381777866500638E-2"/>
                </c:manualLayout>
              </c:layout>
              <c:numFmt formatCode="0.0%" sourceLinked="0"/>
              <c:spPr>
                <a:noFill/>
                <a:ln>
                  <a:noFill/>
                </a:ln>
                <a:effectLst/>
              </c:spPr>
              <c:txPr>
                <a:bodyPr/>
                <a:lstStyle/>
                <a:p>
                  <a:pPr>
                    <a:defRPr sz="1400"/>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Sheet1!$B$3:$H$3</c:f>
              <c:numCache>
                <c:formatCode>0.0%</c:formatCode>
                <c:ptCount val="7"/>
                <c:pt idx="0">
                  <c:v>2.1533107964660497E-2</c:v>
                </c:pt>
                <c:pt idx="1">
                  <c:v>1.5424689032252081E-2</c:v>
                </c:pt>
                <c:pt idx="2">
                  <c:v>1.7209900867980875E-2</c:v>
                </c:pt>
                <c:pt idx="3">
                  <c:v>2.0409014953656761E-2</c:v>
                </c:pt>
                <c:pt idx="4">
                  <c:v>2.3780707749627678E-2</c:v>
                </c:pt>
                <c:pt idx="5">
                  <c:v>2.9000000000000001E-2</c:v>
                </c:pt>
                <c:pt idx="6" formatCode="0.00%">
                  <c:v>0.03</c:v>
                </c:pt>
              </c:numCache>
            </c:numRef>
          </c:val>
          <c:smooth val="0"/>
        </c:ser>
        <c:dLbls>
          <c:showLegendKey val="0"/>
          <c:showVal val="0"/>
          <c:showCatName val="0"/>
          <c:showSerName val="0"/>
          <c:showPercent val="0"/>
          <c:showBubbleSize val="0"/>
        </c:dLbls>
        <c:marker val="1"/>
        <c:smooth val="0"/>
        <c:axId val="41588608"/>
        <c:axId val="41577856"/>
      </c:lineChart>
      <c:catAx>
        <c:axId val="41574784"/>
        <c:scaling>
          <c:orientation val="minMax"/>
        </c:scaling>
        <c:delete val="0"/>
        <c:axPos val="b"/>
        <c:numFmt formatCode="General" sourceLinked="0"/>
        <c:majorTickMark val="out"/>
        <c:minorTickMark val="none"/>
        <c:tickLblPos val="nextTo"/>
        <c:txPr>
          <a:bodyPr/>
          <a:lstStyle/>
          <a:p>
            <a:pPr>
              <a:defRPr sz="1400" b="1"/>
            </a:pPr>
            <a:endParaRPr lang="en-US"/>
          </a:p>
        </c:txPr>
        <c:crossAx val="41576320"/>
        <c:crosses val="autoZero"/>
        <c:auto val="1"/>
        <c:lblAlgn val="ctr"/>
        <c:lblOffset val="100"/>
        <c:noMultiLvlLbl val="0"/>
      </c:catAx>
      <c:valAx>
        <c:axId val="41576320"/>
        <c:scaling>
          <c:orientation val="minMax"/>
        </c:scaling>
        <c:delete val="0"/>
        <c:axPos val="l"/>
        <c:numFmt formatCode="#,##0" sourceLinked="1"/>
        <c:majorTickMark val="out"/>
        <c:minorTickMark val="none"/>
        <c:tickLblPos val="nextTo"/>
        <c:txPr>
          <a:bodyPr/>
          <a:lstStyle/>
          <a:p>
            <a:pPr>
              <a:defRPr sz="1200"/>
            </a:pPr>
            <a:endParaRPr lang="en-US"/>
          </a:p>
        </c:txPr>
        <c:crossAx val="41574784"/>
        <c:crosses val="autoZero"/>
        <c:crossBetween val="between"/>
      </c:valAx>
      <c:valAx>
        <c:axId val="41577856"/>
        <c:scaling>
          <c:orientation val="minMax"/>
        </c:scaling>
        <c:delete val="0"/>
        <c:axPos val="r"/>
        <c:numFmt formatCode="0%" sourceLinked="0"/>
        <c:majorTickMark val="out"/>
        <c:minorTickMark val="none"/>
        <c:tickLblPos val="nextTo"/>
        <c:txPr>
          <a:bodyPr/>
          <a:lstStyle/>
          <a:p>
            <a:pPr>
              <a:defRPr sz="1400"/>
            </a:pPr>
            <a:endParaRPr lang="en-US"/>
          </a:p>
        </c:txPr>
        <c:crossAx val="41588608"/>
        <c:crosses val="max"/>
        <c:crossBetween val="between"/>
      </c:valAx>
      <c:catAx>
        <c:axId val="41588608"/>
        <c:scaling>
          <c:orientation val="minMax"/>
        </c:scaling>
        <c:delete val="1"/>
        <c:axPos val="b"/>
        <c:numFmt formatCode="General" sourceLinked="1"/>
        <c:majorTickMark val="out"/>
        <c:minorTickMark val="none"/>
        <c:tickLblPos val="nextTo"/>
        <c:crossAx val="41577856"/>
        <c:crosses val="autoZero"/>
        <c:auto val="1"/>
        <c:lblAlgn val="ctr"/>
        <c:lblOffset val="100"/>
        <c:noMultiLvlLbl val="0"/>
      </c:catAx>
    </c:plotArea>
    <c:legend>
      <c:legendPos val="b"/>
      <c:layout>
        <c:manualLayout>
          <c:xMode val="edge"/>
          <c:yMode val="edge"/>
          <c:x val="7.8204216408432822E-2"/>
          <c:y val="0.79363963799214532"/>
          <c:w val="0.85098044196088407"/>
          <c:h val="0.16232819911167418"/>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manualLayout>
          <c:layoutTarget val="inner"/>
          <c:xMode val="edge"/>
          <c:yMode val="edge"/>
          <c:x val="0.1085234439131755"/>
          <c:y val="4.5121577608127836E-2"/>
          <c:w val="0.81475551667152712"/>
          <c:h val="0.61745205985843854"/>
        </c:manualLayout>
      </c:layout>
      <c:barChart>
        <c:barDir val="col"/>
        <c:grouping val="clustered"/>
        <c:varyColors val="0"/>
        <c:ser>
          <c:idx val="0"/>
          <c:order val="0"/>
          <c:tx>
            <c:strRef>
              <c:f>Sheet1!$B$1</c:f>
              <c:strCache>
                <c:ptCount val="1"/>
                <c:pt idx="0">
                  <c:v>Out-of-pocket Payment, mill GEL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2-7F28-472A-8350-874F9330AC8E}"/>
              </c:ext>
            </c:extLst>
          </c:dPt>
          <c:dPt>
            <c:idx val="1"/>
            <c:invertIfNegative val="0"/>
            <c:bubble3D val="0"/>
            <c:extLst xmlns:c16r2="http://schemas.microsoft.com/office/drawing/2015/06/chart">
              <c:ext xmlns:c16="http://schemas.microsoft.com/office/drawing/2014/chart" uri="{C3380CC4-5D6E-409C-BE32-E72D297353CC}">
                <c16:uniqueId val="{00000003-7F28-472A-8350-874F9330AC8E}"/>
              </c:ext>
            </c:extLst>
          </c:dPt>
          <c:dPt>
            <c:idx val="2"/>
            <c:invertIfNegative val="0"/>
            <c:bubble3D val="0"/>
            <c:extLst xmlns:c16r2="http://schemas.microsoft.com/office/drawing/2015/06/chart">
              <c:ext xmlns:c16="http://schemas.microsoft.com/office/drawing/2014/chart" uri="{C3380CC4-5D6E-409C-BE32-E72D297353CC}">
                <c16:uniqueId val="{00000004-7F28-472A-8350-874F9330AC8E}"/>
              </c:ext>
            </c:extLst>
          </c:dPt>
          <c:dPt>
            <c:idx val="3"/>
            <c:invertIfNegative val="0"/>
            <c:bubble3D val="0"/>
            <c:extLst xmlns:c16r2="http://schemas.microsoft.com/office/drawing/2015/06/chart">
              <c:ext xmlns:c16="http://schemas.microsoft.com/office/drawing/2014/chart" uri="{C3380CC4-5D6E-409C-BE32-E72D297353CC}">
                <c16:uniqueId val="{00000005-7F28-472A-8350-874F9330AC8E}"/>
              </c:ext>
            </c:extLst>
          </c:dPt>
          <c:dPt>
            <c:idx val="4"/>
            <c:invertIfNegative val="0"/>
            <c:bubble3D val="0"/>
            <c:extLst xmlns:c16r2="http://schemas.microsoft.com/office/drawing/2015/06/chart">
              <c:ext xmlns:c16="http://schemas.microsoft.com/office/drawing/2014/chart" uri="{C3380CC4-5D6E-409C-BE32-E72D297353CC}">
                <c16:uniqueId val="{00000001-7F28-472A-8350-874F9330AC8E}"/>
              </c:ext>
            </c:extLst>
          </c:dPt>
          <c:dPt>
            <c:idx val="5"/>
            <c:invertIfNegative val="0"/>
            <c:bubble3D val="0"/>
            <c:extLst xmlns:c16r2="http://schemas.microsoft.com/office/drawing/2015/06/chart">
              <c:ext xmlns:c16="http://schemas.microsoft.com/office/drawing/2014/chart" uri="{C3380CC4-5D6E-409C-BE32-E72D297353CC}">
                <c16:uniqueId val="{00000006-7F28-472A-8350-874F9330AC8E}"/>
              </c:ext>
            </c:extLst>
          </c:dPt>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1440</c:v>
                </c:pt>
                <c:pt idx="1">
                  <c:v>1543</c:v>
                </c:pt>
                <c:pt idx="2">
                  <c:v>1609</c:v>
                </c:pt>
                <c:pt idx="3">
                  <c:v>1557</c:v>
                </c:pt>
                <c:pt idx="4">
                  <c:v>1623</c:v>
                </c:pt>
                <c:pt idx="5">
                  <c:v>1481</c:v>
                </c:pt>
              </c:numCache>
            </c:numRef>
          </c:val>
          <c:extLst xmlns:c16r2="http://schemas.microsoft.com/office/drawing/2015/06/chart">
            <c:ext xmlns:c16="http://schemas.microsoft.com/office/drawing/2014/chart" uri="{C3380CC4-5D6E-409C-BE32-E72D297353CC}">
              <c16:uniqueId val="{00000000-5203-4761-B4DF-5DBCE9259186}"/>
            </c:ext>
          </c:extLst>
        </c:ser>
        <c:dLbls>
          <c:showLegendKey val="0"/>
          <c:showVal val="0"/>
          <c:showCatName val="0"/>
          <c:showSerName val="0"/>
          <c:showPercent val="0"/>
          <c:showBubbleSize val="0"/>
        </c:dLbls>
        <c:gapWidth val="37"/>
        <c:axId val="41846656"/>
        <c:axId val="41845120"/>
      </c:barChart>
      <c:lineChart>
        <c:grouping val="standard"/>
        <c:varyColors val="0"/>
        <c:ser>
          <c:idx val="1"/>
          <c:order val="1"/>
          <c:tx>
            <c:strRef>
              <c:f>Sheet1!$C$1</c:f>
              <c:strCache>
                <c:ptCount val="1"/>
                <c:pt idx="0">
                  <c:v>OOP as % of THE</c:v>
                </c:pt>
              </c:strCache>
            </c:strRef>
          </c:tx>
          <c:marker>
            <c:symbol val="none"/>
          </c:marker>
          <c:dLbls>
            <c:dLbl>
              <c:idx val="0"/>
              <c:layout>
                <c:manualLayout>
                  <c:x val="-5.9881889763779526E-2"/>
                  <c:y val="-5.06105949368416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203-4761-B4DF-5DBCE9259186}"/>
                </c:ext>
                <c:ext xmlns:c15="http://schemas.microsoft.com/office/drawing/2012/chart" uri="{CE6537A1-D6FC-4f65-9D91-7224C49458BB}">
                  <c15:layout/>
                </c:ext>
              </c:extLst>
            </c:dLbl>
            <c:dLbl>
              <c:idx val="1"/>
              <c:layout>
                <c:manualLayout>
                  <c:x val="-7.1175712410948638E-2"/>
                  <c:y val="-6.05777436870372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2009045744281967E-2"/>
                  <c:y val="-4.5080719969757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9409813356663862E-2"/>
                  <c:y val="-9.49972641561655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F28-472A-8350-874F9330AC8E}"/>
                </c:ext>
                <c:ext xmlns:c15="http://schemas.microsoft.com/office/drawing/2012/chart" uri="{CE6537A1-D6FC-4f65-9D91-7224C49458BB}">
                  <c15:layout/>
                </c:ext>
              </c:extLst>
            </c:dLbl>
            <c:dLbl>
              <c:idx val="6"/>
              <c:layout>
                <c:manualLayout>
                  <c:x val="-8.0104283839520063E-2"/>
                  <c:y val="-1.0987267791742453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Sheet1!$C$2:$C$7</c:f>
              <c:numCache>
                <c:formatCode>0.00%</c:formatCode>
                <c:ptCount val="6"/>
                <c:pt idx="0">
                  <c:v>0.72699999999999998</c:v>
                </c:pt>
                <c:pt idx="1">
                  <c:v>0.75600000000000001</c:v>
                </c:pt>
                <c:pt idx="2">
                  <c:v>0.73399999999999999</c:v>
                </c:pt>
                <c:pt idx="3" formatCode="0%">
                  <c:v>0.69099999999999995</c:v>
                </c:pt>
                <c:pt idx="4">
                  <c:v>0.66</c:v>
                </c:pt>
                <c:pt idx="5" formatCode="0.0%">
                  <c:v>0.57299999999999995</c:v>
                </c:pt>
              </c:numCache>
            </c:numRef>
          </c:val>
          <c:smooth val="0"/>
          <c:extLst xmlns:c16r2="http://schemas.microsoft.com/office/drawing/2015/06/chart">
            <c:ext xmlns:c16="http://schemas.microsoft.com/office/drawing/2014/chart" uri="{C3380CC4-5D6E-409C-BE32-E72D297353CC}">
              <c16:uniqueId val="{00000002-5203-4761-B4DF-5DBCE9259186}"/>
            </c:ext>
          </c:extLst>
        </c:ser>
        <c:dLbls>
          <c:showLegendKey val="0"/>
          <c:showVal val="0"/>
          <c:showCatName val="0"/>
          <c:showSerName val="0"/>
          <c:showPercent val="0"/>
          <c:showBubbleSize val="0"/>
        </c:dLbls>
        <c:marker val="1"/>
        <c:smooth val="0"/>
        <c:axId val="41567360"/>
        <c:axId val="41568896"/>
      </c:lineChart>
      <c:catAx>
        <c:axId val="41567360"/>
        <c:scaling>
          <c:orientation val="minMax"/>
        </c:scaling>
        <c:delete val="0"/>
        <c:axPos val="b"/>
        <c:numFmt formatCode="General" sourceLinked="1"/>
        <c:majorTickMark val="out"/>
        <c:minorTickMark val="none"/>
        <c:tickLblPos val="nextTo"/>
        <c:txPr>
          <a:bodyPr/>
          <a:lstStyle/>
          <a:p>
            <a:pPr>
              <a:defRPr sz="1400"/>
            </a:pPr>
            <a:endParaRPr lang="en-US"/>
          </a:p>
        </c:txPr>
        <c:crossAx val="41568896"/>
        <c:crosses val="autoZero"/>
        <c:auto val="1"/>
        <c:lblAlgn val="ctr"/>
        <c:lblOffset val="100"/>
        <c:noMultiLvlLbl val="0"/>
      </c:catAx>
      <c:valAx>
        <c:axId val="41568896"/>
        <c:scaling>
          <c:orientation val="minMax"/>
        </c:scaling>
        <c:delete val="0"/>
        <c:axPos val="l"/>
        <c:numFmt formatCode="0%" sourceLinked="0"/>
        <c:majorTickMark val="out"/>
        <c:minorTickMark val="none"/>
        <c:tickLblPos val="nextTo"/>
        <c:txPr>
          <a:bodyPr/>
          <a:lstStyle/>
          <a:p>
            <a:pPr>
              <a:defRPr sz="1200"/>
            </a:pPr>
            <a:endParaRPr lang="en-US"/>
          </a:p>
        </c:txPr>
        <c:crossAx val="41567360"/>
        <c:crosses val="autoZero"/>
        <c:crossBetween val="between"/>
      </c:valAx>
      <c:valAx>
        <c:axId val="41845120"/>
        <c:scaling>
          <c:orientation val="minMax"/>
        </c:scaling>
        <c:delete val="0"/>
        <c:axPos val="r"/>
        <c:numFmt formatCode="General" sourceLinked="1"/>
        <c:majorTickMark val="out"/>
        <c:minorTickMark val="none"/>
        <c:tickLblPos val="nextTo"/>
        <c:txPr>
          <a:bodyPr/>
          <a:lstStyle/>
          <a:p>
            <a:pPr>
              <a:defRPr sz="1200"/>
            </a:pPr>
            <a:endParaRPr lang="en-US"/>
          </a:p>
        </c:txPr>
        <c:crossAx val="41846656"/>
        <c:crosses val="max"/>
        <c:crossBetween val="between"/>
      </c:valAx>
      <c:catAx>
        <c:axId val="41846656"/>
        <c:scaling>
          <c:orientation val="minMax"/>
        </c:scaling>
        <c:delete val="1"/>
        <c:axPos val="b"/>
        <c:numFmt formatCode="General" sourceLinked="1"/>
        <c:majorTickMark val="out"/>
        <c:minorTickMark val="none"/>
        <c:tickLblPos val="nextTo"/>
        <c:crossAx val="41845120"/>
        <c:crosses val="autoZero"/>
        <c:auto val="1"/>
        <c:lblAlgn val="ctr"/>
        <c:lblOffset val="100"/>
        <c:noMultiLvlLbl val="0"/>
      </c:catAx>
    </c:plotArea>
    <c:legend>
      <c:legendPos val="r"/>
      <c:layout>
        <c:manualLayout>
          <c:xMode val="edge"/>
          <c:yMode val="edge"/>
          <c:x val="1.0275419443282276E-2"/>
          <c:y val="0.81559549321241231"/>
          <c:w val="0.9799692573150578"/>
          <c:h val="0.15464314370213686"/>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8877710168955595E-2"/>
          <c:y val="0.160476624015748"/>
          <c:w val="0.95820563206652276"/>
          <c:h val="0.57108070866141758"/>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E837-4DBF-B481-B249B6C6FA0E}"/>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3-E837-4DBF-B481-B249B6C6FA0E}"/>
              </c:ext>
            </c:extLst>
          </c:dPt>
          <c:dLbls>
            <c:dLbl>
              <c:idx val="0"/>
              <c:tx>
                <c:rich>
                  <a:bodyPr/>
                  <a:lstStyle/>
                  <a:p>
                    <a:r>
                      <a:rPr lang="en-US" sz="2400"/>
                      <a:t>14.1%</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837-4DBF-B481-B249B6C6FA0E}"/>
                </c:ext>
                <c:ext xmlns:c15="http://schemas.microsoft.com/office/drawing/2012/chart" uri="{CE6537A1-D6FC-4f65-9D91-7224C49458BB}">
                  <c15:layout/>
                </c:ext>
              </c:extLst>
            </c:dLbl>
            <c:dLbl>
              <c:idx val="1"/>
              <c:tx>
                <c:rich>
                  <a:bodyPr/>
                  <a:lstStyle/>
                  <a:p>
                    <a:r>
                      <a:rPr lang="en-US" sz="2400"/>
                      <a:t>29.5%</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837-4DBF-B481-B249B6C6FA0E}"/>
                </c:ext>
                <c:ext xmlns:c15="http://schemas.microsoft.com/office/drawing/2012/chart" uri="{CE6537A1-D6FC-4f65-9D91-7224C49458BB}">
                  <c15:layout/>
                </c:ext>
              </c:extLst>
            </c:dLbl>
            <c:dLbl>
              <c:idx val="2"/>
              <c:tx>
                <c:rich>
                  <a:bodyPr/>
                  <a:lstStyle/>
                  <a:p>
                    <a:r>
                      <a:rPr lang="en-US" sz="2400"/>
                      <a:t>99.9%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837-4DBF-B481-B249B6C6FA0E}"/>
                </c:ext>
                <c:ext xmlns:c15="http://schemas.microsoft.com/office/drawing/2012/chart" uri="{CE6537A1-D6FC-4f65-9D91-7224C49458BB}">
                  <c15:layout/>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2007</c:v>
                </c:pt>
                <c:pt idx="1">
                  <c:v>2010</c:v>
                </c:pt>
                <c:pt idx="2">
                  <c:v>2014</c:v>
                </c:pt>
              </c:numCache>
            </c:numRef>
          </c:cat>
          <c:val>
            <c:numRef>
              <c:f>Sheet1!$B$2:$B$4</c:f>
              <c:numCache>
                <c:formatCode>General</c:formatCode>
                <c:ptCount val="3"/>
                <c:pt idx="0">
                  <c:v>14.1</c:v>
                </c:pt>
                <c:pt idx="1">
                  <c:v>29.5</c:v>
                </c:pt>
                <c:pt idx="2">
                  <c:v>99.9</c:v>
                </c:pt>
              </c:numCache>
            </c:numRef>
          </c:val>
          <c:extLst xmlns:c16r2="http://schemas.microsoft.com/office/drawing/2015/06/chart">
            <c:ext xmlns:c16="http://schemas.microsoft.com/office/drawing/2014/chart" uri="{C3380CC4-5D6E-409C-BE32-E72D297353CC}">
              <c16:uniqueId val="{00000005-E837-4DBF-B481-B249B6C6FA0E}"/>
            </c:ext>
          </c:extLst>
        </c:ser>
        <c:dLbls>
          <c:showLegendKey val="0"/>
          <c:showVal val="0"/>
          <c:showCatName val="0"/>
          <c:showSerName val="0"/>
          <c:showPercent val="0"/>
          <c:showBubbleSize val="0"/>
        </c:dLbls>
        <c:gapWidth val="103"/>
        <c:axId val="43540864"/>
        <c:axId val="43542400"/>
      </c:barChart>
      <c:catAx>
        <c:axId val="43540864"/>
        <c:scaling>
          <c:orientation val="minMax"/>
        </c:scaling>
        <c:delete val="0"/>
        <c:axPos val="b"/>
        <c:numFmt formatCode="General" sourceLinked="1"/>
        <c:majorTickMark val="out"/>
        <c:minorTickMark val="none"/>
        <c:tickLblPos val="nextTo"/>
        <c:crossAx val="43542400"/>
        <c:crosses val="autoZero"/>
        <c:auto val="1"/>
        <c:lblAlgn val="ctr"/>
        <c:lblOffset val="100"/>
        <c:noMultiLvlLbl val="0"/>
      </c:catAx>
      <c:valAx>
        <c:axId val="43542400"/>
        <c:scaling>
          <c:orientation val="minMax"/>
        </c:scaling>
        <c:delete val="1"/>
        <c:axPos val="l"/>
        <c:numFmt formatCode="General" sourceLinked="1"/>
        <c:majorTickMark val="out"/>
        <c:minorTickMark val="none"/>
        <c:tickLblPos val="nextTo"/>
        <c:crossAx val="435408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2.4509803921568627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11.3</c:v>
                </c:pt>
              </c:numCache>
            </c:numRef>
          </c:val>
          <c:extLst xmlns:c16r2="http://schemas.microsoft.com/office/drawing/2015/06/chart">
            <c:ext xmlns:c16="http://schemas.microsoft.com/office/drawing/2014/chart" uri="{C3380CC4-5D6E-409C-BE32-E72D297353CC}">
              <c16:uniqueId val="{00000000-9E41-4340-B80A-2DA47C2D3903}"/>
            </c:ext>
          </c:extLst>
        </c:ser>
        <c:ser>
          <c:idx val="1"/>
          <c:order val="1"/>
          <c:tx>
            <c:strRef>
              <c:f>Sheet1!$C$1</c:f>
              <c:strCache>
                <c:ptCount val="1"/>
                <c:pt idx="0">
                  <c:v>2016</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13.3</c:v>
                </c:pt>
              </c:numCache>
            </c:numRef>
          </c:val>
          <c:extLst xmlns:c16r2="http://schemas.microsoft.com/office/drawing/2015/06/chart">
            <c:ext xmlns:c16="http://schemas.microsoft.com/office/drawing/2014/chart" uri="{C3380CC4-5D6E-409C-BE32-E72D297353CC}">
              <c16:uniqueId val="{00000001-9E41-4340-B80A-2DA47C2D3903}"/>
            </c:ext>
          </c:extLst>
        </c:ser>
        <c:dLbls>
          <c:showLegendKey val="0"/>
          <c:showVal val="0"/>
          <c:showCatName val="0"/>
          <c:showSerName val="0"/>
          <c:showPercent val="0"/>
          <c:showBubbleSize val="0"/>
        </c:dLbls>
        <c:gapWidth val="150"/>
        <c:axId val="43282816"/>
        <c:axId val="43284352"/>
      </c:barChart>
      <c:catAx>
        <c:axId val="43282816"/>
        <c:scaling>
          <c:orientation val="minMax"/>
        </c:scaling>
        <c:delete val="1"/>
        <c:axPos val="b"/>
        <c:numFmt formatCode="General" sourceLinked="0"/>
        <c:majorTickMark val="out"/>
        <c:minorTickMark val="none"/>
        <c:tickLblPos val="nextTo"/>
        <c:crossAx val="43284352"/>
        <c:crosses val="autoZero"/>
        <c:auto val="1"/>
        <c:lblAlgn val="ctr"/>
        <c:lblOffset val="100"/>
        <c:noMultiLvlLbl val="0"/>
      </c:catAx>
      <c:valAx>
        <c:axId val="43284352"/>
        <c:scaling>
          <c:orientation val="minMax"/>
        </c:scaling>
        <c:delete val="1"/>
        <c:axPos val="l"/>
        <c:numFmt formatCode="General" sourceLinked="1"/>
        <c:majorTickMark val="out"/>
        <c:minorTickMark val="none"/>
        <c:tickLblPos val="nextTo"/>
        <c:crossAx val="43282816"/>
        <c:crosses val="autoZero"/>
        <c:crossBetween val="between"/>
      </c:valAx>
    </c:plotArea>
    <c:legend>
      <c:legendPos val="r"/>
      <c:layout>
        <c:manualLayout>
          <c:xMode val="edge"/>
          <c:yMode val="edge"/>
          <c:x val="0.2371386123904323"/>
          <c:y val="8.5233132623127997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8301886792452831E-2"/>
          <c:y val="5.8823529411764705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2.2999999999999998</c:v>
                </c:pt>
              </c:numCache>
            </c:numRef>
          </c:val>
          <c:extLst xmlns:c16r2="http://schemas.microsoft.com/office/drawing/2015/06/chart">
            <c:ext xmlns:c16="http://schemas.microsoft.com/office/drawing/2014/chart" uri="{C3380CC4-5D6E-409C-BE32-E72D297353CC}">
              <c16:uniqueId val="{00000000-8B51-46A7-B7F0-E60C0CF30A37}"/>
            </c:ext>
          </c:extLst>
        </c:ser>
        <c:ser>
          <c:idx val="1"/>
          <c:order val="1"/>
          <c:tx>
            <c:strRef>
              <c:f>Sheet1!$C$1</c:f>
              <c:strCache>
                <c:ptCount val="1"/>
                <c:pt idx="0">
                  <c:v>2016</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4</c:v>
                </c:pt>
              </c:numCache>
            </c:numRef>
          </c:val>
          <c:extLst xmlns:c16r2="http://schemas.microsoft.com/office/drawing/2015/06/chart">
            <c:ext xmlns:c16="http://schemas.microsoft.com/office/drawing/2014/chart" uri="{C3380CC4-5D6E-409C-BE32-E72D297353CC}">
              <c16:uniqueId val="{00000001-8B51-46A7-B7F0-E60C0CF30A37}"/>
            </c:ext>
          </c:extLst>
        </c:ser>
        <c:dLbls>
          <c:showLegendKey val="0"/>
          <c:showVal val="0"/>
          <c:showCatName val="0"/>
          <c:showSerName val="0"/>
          <c:showPercent val="0"/>
          <c:showBubbleSize val="0"/>
        </c:dLbls>
        <c:gapWidth val="150"/>
        <c:axId val="46646016"/>
        <c:axId val="46647552"/>
      </c:barChart>
      <c:catAx>
        <c:axId val="46646016"/>
        <c:scaling>
          <c:orientation val="minMax"/>
        </c:scaling>
        <c:delete val="1"/>
        <c:axPos val="b"/>
        <c:numFmt formatCode="General" sourceLinked="0"/>
        <c:majorTickMark val="out"/>
        <c:minorTickMark val="none"/>
        <c:tickLblPos val="nextTo"/>
        <c:crossAx val="46647552"/>
        <c:crosses val="autoZero"/>
        <c:auto val="1"/>
        <c:lblAlgn val="ctr"/>
        <c:lblOffset val="100"/>
        <c:noMultiLvlLbl val="0"/>
      </c:catAx>
      <c:valAx>
        <c:axId val="46647552"/>
        <c:scaling>
          <c:orientation val="minMax"/>
        </c:scaling>
        <c:delete val="1"/>
        <c:axPos val="l"/>
        <c:numFmt formatCode="General" sourceLinked="1"/>
        <c:majorTickMark val="out"/>
        <c:minorTickMark val="none"/>
        <c:tickLblPos val="nextTo"/>
        <c:crossAx val="46646016"/>
        <c:crosses val="autoZero"/>
        <c:crossBetween val="between"/>
      </c:valAx>
    </c:plotArea>
    <c:legend>
      <c:legendPos val="r"/>
      <c:layout>
        <c:manualLayout>
          <c:xMode val="edge"/>
          <c:yMode val="edge"/>
          <c:x val="0.2371386123904323"/>
          <c:y val="8.5233132623127997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GDP and Economic growth</a:t>
            </a:r>
          </a:p>
        </c:rich>
      </c:tx>
      <c:layout>
        <c:manualLayout>
          <c:xMode val="edge"/>
          <c:yMode val="edge"/>
          <c:x val="0.28779610542868411"/>
          <c:y val="8.4593154138690577E-2"/>
        </c:manualLayout>
      </c:layout>
      <c:overlay val="0"/>
      <c:spPr>
        <a:noFill/>
        <a:ln>
          <a:noFill/>
        </a:ln>
        <a:effectLst/>
      </c:spPr>
    </c:title>
    <c:autoTitleDeleted val="0"/>
    <c:plotArea>
      <c:layout>
        <c:manualLayout>
          <c:layoutTarget val="inner"/>
          <c:xMode val="edge"/>
          <c:yMode val="edge"/>
          <c:x val="0.11983177671057042"/>
          <c:y val="0.11198160806217108"/>
          <c:w val="0.79835471207048903"/>
          <c:h val="0.64354274653525101"/>
        </c:manualLayout>
      </c:layout>
      <c:barChart>
        <c:barDir val="col"/>
        <c:grouping val="clustered"/>
        <c:varyColors val="0"/>
        <c:ser>
          <c:idx val="0"/>
          <c:order val="0"/>
          <c:tx>
            <c:strRef>
              <c:f>Sheet1!$B$1</c:f>
              <c:strCache>
                <c:ptCount val="1"/>
                <c:pt idx="0">
                  <c:v>Nominal GDP</c:v>
                </c:pt>
              </c:strCache>
            </c:strRef>
          </c:tx>
          <c:spPr>
            <a:solidFill>
              <a:schemeClr val="accent1"/>
            </a:solidFill>
            <a:ln>
              <a:noFill/>
            </a:ln>
            <a:effectLst/>
          </c:spPr>
          <c:invertIfNegative val="0"/>
          <c:dPt>
            <c:idx val="7"/>
            <c:invertIfNegative val="0"/>
            <c:bubble3D val="0"/>
            <c:spPr>
              <a:solidFill>
                <a:srgbClr val="2B9FBB"/>
              </a:solidFill>
              <a:ln>
                <a:noFill/>
              </a:ln>
              <a:effectLst/>
            </c:spPr>
            <c:extLst xmlns:c16r2="http://schemas.microsoft.com/office/drawing/2015/06/chart">
              <c:ext xmlns:c16="http://schemas.microsoft.com/office/drawing/2014/chart" uri="{C3380CC4-5D6E-409C-BE32-E72D297353CC}">
                <c16:uniqueId val="{00000001-4979-44E0-A2C8-C267D5178272}"/>
              </c:ext>
            </c:extLst>
          </c:dPt>
          <c:dLbls>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c:v>
                </c:pt>
                <c:pt idx="1">
                  <c:v>2013</c:v>
                </c:pt>
                <c:pt idx="2">
                  <c:v>2014</c:v>
                </c:pt>
                <c:pt idx="3">
                  <c:v>2015</c:v>
                </c:pt>
                <c:pt idx="4">
                  <c:v>2016</c:v>
                </c:pt>
                <c:pt idx="5">
                  <c:v>2017 *</c:v>
                </c:pt>
              </c:strCache>
            </c:strRef>
          </c:cat>
          <c:val>
            <c:numRef>
              <c:f>Sheet1!$B$2:$B$7</c:f>
              <c:numCache>
                <c:formatCode>#,##0.0</c:formatCode>
                <c:ptCount val="6"/>
                <c:pt idx="0">
                  <c:v>26167.3</c:v>
                </c:pt>
                <c:pt idx="1">
                  <c:v>26847.4</c:v>
                </c:pt>
                <c:pt idx="2">
                  <c:v>29150.5</c:v>
                </c:pt>
                <c:pt idx="3" formatCode="0.0">
                  <c:v>31755.599999999999</c:v>
                </c:pt>
                <c:pt idx="4" formatCode="0.0">
                  <c:v>34028.5</c:v>
                </c:pt>
                <c:pt idx="5" formatCode="0.0">
                  <c:v>37516</c:v>
                </c:pt>
              </c:numCache>
            </c:numRef>
          </c:val>
          <c:extLst xmlns:c16r2="http://schemas.microsoft.com/office/drawing/2015/06/chart">
            <c:ext xmlns:c16="http://schemas.microsoft.com/office/drawing/2014/chart" uri="{C3380CC4-5D6E-409C-BE32-E72D297353CC}">
              <c16:uniqueId val="{00000000-DFD5-488A-B92B-F78D43575459}"/>
            </c:ext>
          </c:extLst>
        </c:ser>
        <c:dLbls>
          <c:showLegendKey val="0"/>
          <c:showVal val="0"/>
          <c:showCatName val="0"/>
          <c:showSerName val="0"/>
          <c:showPercent val="0"/>
          <c:showBubbleSize val="0"/>
        </c:dLbls>
        <c:gapWidth val="25"/>
        <c:axId val="6277760"/>
        <c:axId val="6287744"/>
      </c:barChart>
      <c:lineChart>
        <c:grouping val="stacked"/>
        <c:varyColors val="0"/>
        <c:ser>
          <c:idx val="1"/>
          <c:order val="1"/>
          <c:tx>
            <c:strRef>
              <c:f>Sheet1!$C$1</c:f>
              <c:strCache>
                <c:ptCount val="1"/>
                <c:pt idx="0">
                  <c:v>Real Growth</c:v>
                </c:pt>
              </c:strCache>
            </c:strRef>
          </c:tx>
          <c:spPr>
            <a:ln w="28575" cap="rnd">
              <a:noFill/>
              <a:round/>
            </a:ln>
            <a:effectLst/>
          </c:spPr>
          <c:marker>
            <c:symbol val="diamond"/>
            <c:size val="7"/>
            <c:spPr>
              <a:solidFill>
                <a:srgbClr val="C000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PG Arial" panose="020B0604020202020204" pitchFamily="34" charset="0"/>
                    <a:ea typeface="+mn-ea"/>
                    <a:cs typeface="BPG Arial" panose="020B0604020202020204" pitchFamily="34"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c:v>
                </c:pt>
                <c:pt idx="1">
                  <c:v>2013</c:v>
                </c:pt>
                <c:pt idx="2">
                  <c:v>2014</c:v>
                </c:pt>
                <c:pt idx="3">
                  <c:v>2015</c:v>
                </c:pt>
                <c:pt idx="4">
                  <c:v>2016</c:v>
                </c:pt>
                <c:pt idx="5">
                  <c:v>2017 *</c:v>
                </c:pt>
              </c:strCache>
            </c:strRef>
          </c:cat>
          <c:val>
            <c:numRef>
              <c:f>Sheet1!$C$2:$C$7</c:f>
              <c:numCache>
                <c:formatCode>0.0%</c:formatCode>
                <c:ptCount val="6"/>
                <c:pt idx="0">
                  <c:v>6.4000000000000001E-2</c:v>
                </c:pt>
                <c:pt idx="1">
                  <c:v>3.4000000000000002E-2</c:v>
                </c:pt>
                <c:pt idx="2">
                  <c:v>4.5999999999999999E-2</c:v>
                </c:pt>
                <c:pt idx="3">
                  <c:v>2.9000000000000001E-2</c:v>
                </c:pt>
                <c:pt idx="4">
                  <c:v>2.8000000000000001E-2</c:v>
                </c:pt>
                <c:pt idx="5">
                  <c:v>4.8000000000000001E-2</c:v>
                </c:pt>
              </c:numCache>
            </c:numRef>
          </c:val>
          <c:smooth val="0"/>
          <c:extLst xmlns:c16r2="http://schemas.microsoft.com/office/drawing/2015/06/chart">
            <c:ext xmlns:c16="http://schemas.microsoft.com/office/drawing/2014/chart" uri="{C3380CC4-5D6E-409C-BE32-E72D297353CC}">
              <c16:uniqueId val="{00000000-05A1-4050-971D-160586A62799}"/>
            </c:ext>
          </c:extLst>
        </c:ser>
        <c:dLbls>
          <c:showLegendKey val="0"/>
          <c:showVal val="0"/>
          <c:showCatName val="0"/>
          <c:showSerName val="0"/>
          <c:showPercent val="0"/>
          <c:showBubbleSize val="0"/>
        </c:dLbls>
        <c:marker val="1"/>
        <c:smooth val="0"/>
        <c:axId val="6290816"/>
        <c:axId val="6289280"/>
      </c:lineChart>
      <c:catAx>
        <c:axId val="6277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PG Arial" panose="020B0604020202020204" pitchFamily="34" charset="0"/>
                <a:ea typeface="+mn-ea"/>
                <a:cs typeface="BPG Arial" panose="020B0604020202020204" pitchFamily="34" charset="0"/>
              </a:defRPr>
            </a:pPr>
            <a:endParaRPr lang="en-US"/>
          </a:p>
        </c:txPr>
        <c:crossAx val="6287744"/>
        <c:crosses val="autoZero"/>
        <c:auto val="1"/>
        <c:lblAlgn val="ctr"/>
        <c:lblOffset val="100"/>
        <c:noMultiLvlLbl val="0"/>
      </c:catAx>
      <c:valAx>
        <c:axId val="6287744"/>
        <c:scaling>
          <c:orientation val="minMax"/>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crossAx val="6277760"/>
        <c:crosses val="autoZero"/>
        <c:crossBetween val="between"/>
        <c:majorUnit val="6000"/>
      </c:valAx>
      <c:valAx>
        <c:axId val="628928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crossAx val="6290816"/>
        <c:crosses val="max"/>
        <c:crossBetween val="between"/>
      </c:valAx>
      <c:catAx>
        <c:axId val="6290816"/>
        <c:scaling>
          <c:orientation val="minMax"/>
        </c:scaling>
        <c:delete val="1"/>
        <c:axPos val="b"/>
        <c:numFmt formatCode="General" sourceLinked="1"/>
        <c:majorTickMark val="out"/>
        <c:minorTickMark val="none"/>
        <c:tickLblPos val="nextTo"/>
        <c:crossAx val="6289280"/>
        <c:crosses val="autoZero"/>
        <c:auto val="1"/>
        <c:lblAlgn val="ctr"/>
        <c:lblOffset val="100"/>
        <c:noMultiLvlLbl val="0"/>
      </c:catAx>
      <c:spPr>
        <a:noFill/>
        <a:ln>
          <a:noFill/>
        </a:ln>
        <a:effectLst/>
      </c:spPr>
    </c:plotArea>
    <c:legend>
      <c:legendPos val="r"/>
      <c:layout>
        <c:manualLayout>
          <c:xMode val="edge"/>
          <c:yMode val="edge"/>
          <c:x val="0.19124664058768473"/>
          <c:y val="0.91196561634851958"/>
          <c:w val="0.52401219245750563"/>
          <c:h val="7.871811010221492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900">
          <a:latin typeface="BPG Arial" panose="020B0604020202020204" pitchFamily="34" charset="0"/>
          <a:cs typeface="BPG 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ka-GE" sz="1400" b="1" i="0" u="none" strike="noStrike" kern="1200" cap="all" spc="0" normalizeH="0" baseline="0" dirty="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Foreign Direct investments</a:t>
            </a:r>
            <a:endParaRPr lang="ka-GE" sz="1400" b="1" i="0" u="none" strike="noStrike" kern="1200" cap="all" spc="0" normalizeH="0" baseline="0" dirty="0">
              <a:solidFill>
                <a:prstClr val="black">
                  <a:lumMod val="65000"/>
                  <a:lumOff val="35000"/>
                </a:prstClr>
              </a:solidFill>
              <a:latin typeface="BPG Mrgvlovani Caps 2010" panose="02000503000000020004" pitchFamily="2" charset="0"/>
              <a:ea typeface="+mn-ea"/>
              <a:cs typeface="Arial" panose="020B0604020202020204" pitchFamily="34" charset="0"/>
            </a:endParaRPr>
          </a:p>
        </c:rich>
      </c:tx>
      <c:layout>
        <c:manualLayout>
          <c:xMode val="edge"/>
          <c:yMode val="edge"/>
          <c:x val="0.27415029863272505"/>
          <c:y val="8.5301837270341304E-5"/>
        </c:manualLayout>
      </c:layout>
      <c:overlay val="0"/>
      <c:spPr>
        <a:noFill/>
        <a:ln>
          <a:noFill/>
        </a:ln>
        <a:effectLst/>
      </c:spPr>
    </c:title>
    <c:autoTitleDeleted val="0"/>
    <c:plotArea>
      <c:layout>
        <c:manualLayout>
          <c:layoutTarget val="inner"/>
          <c:xMode val="edge"/>
          <c:yMode val="edge"/>
          <c:x val="9.6459875579106624E-2"/>
          <c:y val="0.13377165354330708"/>
          <c:w val="0.84251216547301389"/>
          <c:h val="0.635428258967629"/>
        </c:manualLayout>
      </c:layout>
      <c:barChart>
        <c:barDir val="col"/>
        <c:grouping val="stacked"/>
        <c:varyColors val="0"/>
        <c:ser>
          <c:idx val="0"/>
          <c:order val="0"/>
          <c:tx>
            <c:strRef>
              <c:f>Sheet1!$B$1</c:f>
              <c:strCache>
                <c:ptCount val="1"/>
                <c:pt idx="0">
                  <c:v>FDI (mln USD)</c:v>
                </c:pt>
              </c:strCache>
            </c:strRef>
          </c:tx>
          <c:spPr>
            <a:solidFill>
              <a:srgbClr val="2980B9"/>
            </a:solidFill>
            <a:ln>
              <a:noFill/>
            </a:ln>
            <a:effectLst/>
          </c:spPr>
          <c:invertIfNegative val="0"/>
          <c:dPt>
            <c:idx val="6"/>
            <c:invertIfNegative val="0"/>
            <c:bubble3D val="0"/>
            <c:extLst xmlns:c16r2="http://schemas.microsoft.com/office/drawing/2015/06/chart">
              <c:ext xmlns:c16="http://schemas.microsoft.com/office/drawing/2014/chart" uri="{C3380CC4-5D6E-409C-BE32-E72D297353CC}">
                <c16:uniqueId val="{00000001-BB68-4642-B662-FEE6EA8EF591}"/>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Sheet1!$A$2:$A$7</c:f>
              <c:strCache>
                <c:ptCount val="6"/>
                <c:pt idx="0">
                  <c:v>2012</c:v>
                </c:pt>
                <c:pt idx="1">
                  <c:v>2013</c:v>
                </c:pt>
                <c:pt idx="2">
                  <c:v>2014</c:v>
                </c:pt>
                <c:pt idx="3">
                  <c:v>2015</c:v>
                </c:pt>
                <c:pt idx="4">
                  <c:v>2016</c:v>
                </c:pt>
                <c:pt idx="5">
                  <c:v>2017 9 months</c:v>
                </c:pt>
              </c:strCache>
            </c:strRef>
          </c:cat>
          <c:val>
            <c:numRef>
              <c:f>Sheet1!$B$2:$B$7</c:f>
              <c:numCache>
                <c:formatCode>#,##0.0</c:formatCode>
                <c:ptCount val="6"/>
                <c:pt idx="0">
                  <c:v>911.3</c:v>
                </c:pt>
                <c:pt idx="1">
                  <c:v>949.9</c:v>
                </c:pt>
                <c:pt idx="2">
                  <c:v>1763</c:v>
                </c:pt>
                <c:pt idx="3">
                  <c:v>1576</c:v>
                </c:pt>
                <c:pt idx="4">
                  <c:v>1583.8</c:v>
                </c:pt>
                <c:pt idx="5">
                  <c:v>1346.4821357224359</c:v>
                </c:pt>
              </c:numCache>
            </c:numRef>
          </c:val>
          <c:extLst xmlns:c16r2="http://schemas.microsoft.com/office/drawing/2015/06/chart">
            <c:ext xmlns:c16="http://schemas.microsoft.com/office/drawing/2014/chart" uri="{C3380CC4-5D6E-409C-BE32-E72D297353CC}">
              <c16:uniqueId val="{00000002-BB68-4642-B662-FEE6EA8EF591}"/>
            </c:ext>
          </c:extLst>
        </c:ser>
        <c:ser>
          <c:idx val="1"/>
          <c:order val="1"/>
          <c:tx>
            <c:strRef>
              <c:f>Sheet1!$C$1</c:f>
              <c:strCache>
                <c:ptCount val="1"/>
                <c:pt idx="0">
                  <c:v>Column1</c:v>
                </c:pt>
              </c:strCache>
            </c:strRef>
          </c:tx>
          <c:spPr>
            <a:solidFill>
              <a:srgbClr val="C00000"/>
            </a:solidFill>
            <a:ln>
              <a:noFill/>
            </a:ln>
            <a:effectLst/>
          </c:spPr>
          <c:invertIfNegative val="0"/>
          <c:cat>
            <c:strRef>
              <c:f>Sheet1!$A$2:$A$7</c:f>
              <c:strCache>
                <c:ptCount val="6"/>
                <c:pt idx="0">
                  <c:v>2012</c:v>
                </c:pt>
                <c:pt idx="1">
                  <c:v>2013</c:v>
                </c:pt>
                <c:pt idx="2">
                  <c:v>2014</c:v>
                </c:pt>
                <c:pt idx="3">
                  <c:v>2015</c:v>
                </c:pt>
                <c:pt idx="4">
                  <c:v>2016</c:v>
                </c:pt>
                <c:pt idx="5">
                  <c:v>2017 9 months</c:v>
                </c:pt>
              </c:strCache>
            </c:strRef>
          </c:cat>
          <c:val>
            <c:numRef>
              <c:f>Sheet1!$C$2:$C$7</c:f>
              <c:numCache>
                <c:formatCode>General</c:formatCode>
                <c:ptCount val="6"/>
                <c:pt idx="5" formatCode="#,##0.0">
                  <c:v>300</c:v>
                </c:pt>
              </c:numCache>
            </c:numRef>
          </c:val>
          <c:extLst xmlns:c16r2="http://schemas.microsoft.com/office/drawing/2015/06/chart">
            <c:ext xmlns:c16="http://schemas.microsoft.com/office/drawing/2014/chart" uri="{C3380CC4-5D6E-409C-BE32-E72D297353CC}">
              <c16:uniqueId val="{00000008-BB68-4642-B662-FEE6EA8EF591}"/>
            </c:ext>
          </c:extLst>
        </c:ser>
        <c:dLbls>
          <c:showLegendKey val="0"/>
          <c:showVal val="0"/>
          <c:showCatName val="0"/>
          <c:showSerName val="0"/>
          <c:showPercent val="0"/>
          <c:showBubbleSize val="0"/>
        </c:dLbls>
        <c:gapWidth val="31"/>
        <c:overlap val="100"/>
        <c:axId val="6366720"/>
        <c:axId val="6368256"/>
      </c:barChart>
      <c:lineChart>
        <c:grouping val="standard"/>
        <c:varyColors val="0"/>
        <c:ser>
          <c:idx val="2"/>
          <c:order val="2"/>
          <c:tx>
            <c:strRef>
              <c:f>Sheet1!$D$1</c:f>
              <c:strCache>
                <c:ptCount val="1"/>
                <c:pt idx="0">
                  <c:v>FDI, % of GDP</c:v>
                </c:pt>
              </c:strCache>
            </c:strRef>
          </c:tx>
          <c:spPr>
            <a:ln w="31750" cap="rnd">
              <a:solidFill>
                <a:schemeClr val="accent5"/>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2012</c:v>
                </c:pt>
                <c:pt idx="1">
                  <c:v>2013</c:v>
                </c:pt>
                <c:pt idx="2">
                  <c:v>2014</c:v>
                </c:pt>
                <c:pt idx="3">
                  <c:v>2015</c:v>
                </c:pt>
                <c:pt idx="4">
                  <c:v>2016</c:v>
                </c:pt>
                <c:pt idx="5">
                  <c:v>2017 9 months</c:v>
                </c:pt>
              </c:strCache>
            </c:strRef>
          </c:cat>
          <c:val>
            <c:numRef>
              <c:f>Sheet1!$D$2:$D$7</c:f>
              <c:numCache>
                <c:formatCode>0.0%</c:formatCode>
                <c:ptCount val="6"/>
                <c:pt idx="0">
                  <c:v>5.7506727106114187E-2</c:v>
                </c:pt>
                <c:pt idx="1">
                  <c:v>5.8854247670590686E-2</c:v>
                </c:pt>
                <c:pt idx="2">
                  <c:v>0.10679775179609173</c:v>
                </c:pt>
                <c:pt idx="3">
                  <c:v>0.11266696114650464</c:v>
                </c:pt>
                <c:pt idx="4">
                  <c:v>0.1101550246820896</c:v>
                </c:pt>
                <c:pt idx="5">
                  <c:v>0.12119400220927259</c:v>
                </c:pt>
              </c:numCache>
            </c:numRef>
          </c:val>
          <c:smooth val="0"/>
          <c:extLst xmlns:c16r2="http://schemas.microsoft.com/office/drawing/2015/06/chart">
            <c:ext xmlns:c16="http://schemas.microsoft.com/office/drawing/2014/chart" uri="{C3380CC4-5D6E-409C-BE32-E72D297353CC}">
              <c16:uniqueId val="{00000002-EFCA-4746-BC07-63A97485238E}"/>
            </c:ext>
          </c:extLst>
        </c:ser>
        <c:dLbls>
          <c:showLegendKey val="0"/>
          <c:showVal val="0"/>
          <c:showCatName val="0"/>
          <c:showSerName val="0"/>
          <c:showPercent val="0"/>
          <c:showBubbleSize val="0"/>
        </c:dLbls>
        <c:marker val="1"/>
        <c:smooth val="0"/>
        <c:axId val="6375680"/>
        <c:axId val="6374144"/>
      </c:lineChart>
      <c:catAx>
        <c:axId val="636672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6368256"/>
        <c:crosses val="autoZero"/>
        <c:auto val="1"/>
        <c:lblAlgn val="ctr"/>
        <c:lblOffset val="100"/>
        <c:noMultiLvlLbl val="0"/>
      </c:catAx>
      <c:valAx>
        <c:axId val="6368256"/>
        <c:scaling>
          <c:orientation val="minMax"/>
          <c:min val="100"/>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7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6366720"/>
        <c:crosses val="autoZero"/>
        <c:crossBetween val="between"/>
      </c:valAx>
      <c:valAx>
        <c:axId val="637414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6375680"/>
        <c:crosses val="max"/>
        <c:crossBetween val="between"/>
      </c:valAx>
      <c:catAx>
        <c:axId val="6375680"/>
        <c:scaling>
          <c:orientation val="minMax"/>
        </c:scaling>
        <c:delete val="1"/>
        <c:axPos val="b"/>
        <c:numFmt formatCode="General" sourceLinked="1"/>
        <c:majorTickMark val="out"/>
        <c:minorTickMark val="none"/>
        <c:tickLblPos val="nextTo"/>
        <c:crossAx val="6374144"/>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19353058287297276"/>
          <c:y val="0.92184375471968494"/>
          <c:w val="0.41338168286048405"/>
          <c:h val="6.741149009363468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legend>
    <c:plotVisOnly val="1"/>
    <c:dispBlanksAs val="gap"/>
    <c:showDLblsOverMax val="0"/>
  </c:chart>
  <c:spPr>
    <a:noFill/>
    <a:ln>
      <a:noFill/>
    </a:ln>
    <a:effectLst/>
  </c:spPr>
  <c:txPr>
    <a:bodyPr/>
    <a:lstStyle/>
    <a:p>
      <a:pPr>
        <a:defRPr sz="700">
          <a:latin typeface="DejaVu Sans" panose="020B0603030804020204" pitchFamily="34" charset="0"/>
          <a:ea typeface="DejaVu Sans" panose="020B0603030804020204" pitchFamily="34" charset="0"/>
          <a:cs typeface="DejaVu Sans" panose="020B0603030804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ka-GE" sz="1400" b="1" i="0" u="none" strike="noStrike" kern="1200" cap="all" spc="0" normalizeH="0" baseline="0" dirty="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spc="0" baseline="0" dirty="0" smtClean="0">
                <a:solidFill>
                  <a:prstClr val="black">
                    <a:lumMod val="65000"/>
                    <a:lumOff val="35000"/>
                  </a:prstClr>
                </a:solidFill>
                <a:latin typeface="Arial" panose="020B0604020202020204" pitchFamily="34" charset="0"/>
                <a:ea typeface="+mn-ea"/>
                <a:cs typeface="Arial" panose="020B0604020202020204" pitchFamily="34" charset="0"/>
              </a:rPr>
              <a:t>Unemployment rate</a:t>
            </a:r>
            <a:endParaRPr lang="ka-GE" sz="1400" b="1" i="0" u="none" strike="noStrike" kern="1200" spc="0" baseline="0" dirty="0">
              <a:solidFill>
                <a:prstClr val="black">
                  <a:lumMod val="65000"/>
                  <a:lumOff val="35000"/>
                </a:prstClr>
              </a:solidFill>
              <a:latin typeface="BPG Mrgvlovani Caps 2010" panose="02000503000000020004" pitchFamily="2" charset="0"/>
              <a:ea typeface="+mn-ea"/>
              <a:cs typeface="Arial" panose="020B0604020202020204" pitchFamily="34" charset="0"/>
            </a:endParaRPr>
          </a:p>
        </c:rich>
      </c:tx>
      <c:layout>
        <c:manualLayout>
          <c:xMode val="edge"/>
          <c:yMode val="edge"/>
          <c:x val="0.3523501603922789"/>
          <c:y val="7.172237512024858E-3"/>
        </c:manualLayout>
      </c:layout>
      <c:overlay val="0"/>
      <c:spPr>
        <a:noFill/>
        <a:ln>
          <a:noFill/>
        </a:ln>
        <a:effectLst/>
      </c:spPr>
    </c:title>
    <c:autoTitleDeleted val="0"/>
    <c:plotArea>
      <c:layout>
        <c:manualLayout>
          <c:layoutTarget val="inner"/>
          <c:xMode val="edge"/>
          <c:yMode val="edge"/>
          <c:x val="2.3609121863575173E-3"/>
          <c:y val="0.12080571748904786"/>
          <c:w val="0.99763908781364252"/>
          <c:h val="0.67081229971388978"/>
        </c:manualLayout>
      </c:layout>
      <c:lineChart>
        <c:grouping val="stacked"/>
        <c:varyColors val="0"/>
        <c:ser>
          <c:idx val="0"/>
          <c:order val="0"/>
          <c:tx>
            <c:strRef>
              <c:f>Sheet1!$B$1</c:f>
              <c:strCache>
                <c:ptCount val="1"/>
                <c:pt idx="0">
                  <c:v>უმუშევრობის დონე</c:v>
                </c:pt>
              </c:strCache>
            </c:strRef>
          </c:tx>
          <c:spPr>
            <a:ln w="2857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0.0%</c:formatCode>
                <c:ptCount val="8"/>
                <c:pt idx="0">
                  <c:v>0.16850474725814099</c:v>
                </c:pt>
                <c:pt idx="1">
                  <c:v>0.16291481159054544</c:v>
                </c:pt>
                <c:pt idx="2">
                  <c:v>0.15061703172632129</c:v>
                </c:pt>
                <c:pt idx="3">
                  <c:v>0.15034297633797483</c:v>
                </c:pt>
                <c:pt idx="4">
                  <c:v>0.14563156645397496</c:v>
                </c:pt>
                <c:pt idx="5">
                  <c:v>0.12352616936957254</c:v>
                </c:pt>
                <c:pt idx="6">
                  <c:v>0.11950455278487365</c:v>
                </c:pt>
                <c:pt idx="7">
                  <c:v>0.11800000000000001</c:v>
                </c:pt>
              </c:numCache>
            </c:numRef>
          </c:val>
          <c:smooth val="0"/>
          <c:extLst xmlns:c16r2="http://schemas.microsoft.com/office/drawing/2015/06/chart">
            <c:ext xmlns:c16="http://schemas.microsoft.com/office/drawing/2014/chart" uri="{C3380CC4-5D6E-409C-BE32-E72D297353CC}">
              <c16:uniqueId val="{00000000-49CF-4850-9AA7-DC10D5B460EB}"/>
            </c:ext>
          </c:extLst>
        </c:ser>
        <c:dLbls>
          <c:showLegendKey val="0"/>
          <c:showVal val="0"/>
          <c:showCatName val="0"/>
          <c:showSerName val="0"/>
          <c:showPercent val="0"/>
          <c:showBubbleSize val="0"/>
        </c:dLbls>
        <c:marker val="1"/>
        <c:smooth val="0"/>
        <c:axId val="36536320"/>
        <c:axId val="36537856"/>
      </c:lineChart>
      <c:catAx>
        <c:axId val="3653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36537856"/>
        <c:crosses val="autoZero"/>
        <c:auto val="1"/>
        <c:lblAlgn val="ctr"/>
        <c:lblOffset val="100"/>
        <c:noMultiLvlLbl val="0"/>
      </c:catAx>
      <c:valAx>
        <c:axId val="36537856"/>
        <c:scaling>
          <c:orientation val="minMax"/>
          <c:min val="8.0000000000000016E-2"/>
        </c:scaling>
        <c:delete val="1"/>
        <c:axPos val="l"/>
        <c:numFmt formatCode="0.0%" sourceLinked="1"/>
        <c:majorTickMark val="none"/>
        <c:minorTickMark val="none"/>
        <c:tickLblPos val="nextTo"/>
        <c:crossAx val="3653632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DejaVu Sans" panose="020B0603030804020204" pitchFamily="34" charset="0"/>
          <a:ea typeface="DejaVu Sans" panose="020B0603030804020204" pitchFamily="34" charset="0"/>
          <a:cs typeface="DejaVu Sans" panose="020B0603030804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Absolute Poverty</a:t>
            </a:r>
          </a:p>
        </c:rich>
      </c:tx>
      <c:layout>
        <c:manualLayout>
          <c:xMode val="edge"/>
          <c:yMode val="edge"/>
          <c:x val="0.36841430895178445"/>
          <c:y val="2.4621985386840118E-2"/>
        </c:manualLayout>
      </c:layout>
      <c:overlay val="0"/>
      <c:spPr>
        <a:noFill/>
        <a:ln>
          <a:noFill/>
        </a:ln>
        <a:effectLst/>
      </c:spPr>
    </c:title>
    <c:autoTitleDeleted val="0"/>
    <c:plotArea>
      <c:layout>
        <c:manualLayout>
          <c:layoutTarget val="inner"/>
          <c:xMode val="edge"/>
          <c:yMode val="edge"/>
          <c:x val="1.8619464392644235E-2"/>
          <c:y val="0.14693517631508743"/>
          <c:w val="0.95346717164360861"/>
          <c:h val="0.63423897922919692"/>
        </c:manualLayout>
      </c:layout>
      <c:lineChart>
        <c:grouping val="standard"/>
        <c:varyColors val="0"/>
        <c:ser>
          <c:idx val="0"/>
          <c:order val="0"/>
          <c:tx>
            <c:strRef>
              <c:f>Sheet1!$B$1</c:f>
              <c:strCache>
                <c:ptCount val="1"/>
                <c:pt idx="0">
                  <c:v>Series 1</c:v>
                </c:pt>
              </c:strCache>
            </c:strRef>
          </c:tx>
          <c:spPr>
            <a:ln w="34925" cap="rnd">
              <a:solidFill>
                <a:srgbClr val="2B9FBB"/>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2980B9"/>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Sheet1!$B$2:$B$14</c:f>
              <c:numCache>
                <c:formatCode>#,##0.0</c:formatCode>
                <c:ptCount val="13"/>
                <c:pt idx="0">
                  <c:v>32.608062245302214</c:v>
                </c:pt>
                <c:pt idx="1">
                  <c:v>33.167319068641987</c:v>
                </c:pt>
                <c:pt idx="2">
                  <c:v>34.749374417002485</c:v>
                </c:pt>
                <c:pt idx="3">
                  <c:v>37.371820611844264</c:v>
                </c:pt>
                <c:pt idx="4">
                  <c:v>33.427745466294056</c:v>
                </c:pt>
                <c:pt idx="5">
                  <c:v>33.521351744006431</c:v>
                </c:pt>
                <c:pt idx="6">
                  <c:v>36.138405184573699</c:v>
                </c:pt>
                <c:pt idx="7">
                  <c:v>32.52919826874426</c:v>
                </c:pt>
                <c:pt idx="8">
                  <c:v>28.865864086602699</c:v>
                </c:pt>
                <c:pt idx="9">
                  <c:v>25.596709048265677</c:v>
                </c:pt>
                <c:pt idx="10">
                  <c:v>22.354405098322367</c:v>
                </c:pt>
                <c:pt idx="11">
                  <c:v>20.78228490103367</c:v>
                </c:pt>
                <c:pt idx="12">
                  <c:v>21.280503767387675</c:v>
                </c:pt>
              </c:numCache>
            </c:numRef>
          </c:val>
          <c:smooth val="0"/>
          <c:extLst xmlns:c16r2="http://schemas.microsoft.com/office/drawing/2015/06/chart">
            <c:ext xmlns:c16="http://schemas.microsoft.com/office/drawing/2014/chart" uri="{C3380CC4-5D6E-409C-BE32-E72D297353CC}">
              <c16:uniqueId val="{00000000-8C0E-428C-8096-6DB49E36FD2B}"/>
            </c:ext>
          </c:extLst>
        </c:ser>
        <c:dLbls>
          <c:showLegendKey val="0"/>
          <c:showVal val="0"/>
          <c:showCatName val="0"/>
          <c:showSerName val="0"/>
          <c:showPercent val="0"/>
          <c:showBubbleSize val="0"/>
        </c:dLbls>
        <c:marker val="1"/>
        <c:smooth val="0"/>
        <c:axId val="36723328"/>
        <c:axId val="36725120"/>
      </c:lineChart>
      <c:catAx>
        <c:axId val="3672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36725120"/>
        <c:crosses val="autoZero"/>
        <c:auto val="1"/>
        <c:lblAlgn val="ctr"/>
        <c:lblOffset val="100"/>
        <c:noMultiLvlLbl val="0"/>
      </c:catAx>
      <c:valAx>
        <c:axId val="36725120"/>
        <c:scaling>
          <c:orientation val="minMax"/>
          <c:min val="15"/>
        </c:scaling>
        <c:delete val="1"/>
        <c:axPos val="l"/>
        <c:numFmt formatCode="#,##0.0" sourceLinked="1"/>
        <c:majorTickMark val="none"/>
        <c:minorTickMark val="none"/>
        <c:tickLblPos val="nextTo"/>
        <c:crossAx val="36723328"/>
        <c:crosses val="autoZero"/>
        <c:crossBetween val="between"/>
        <c:majorUnit val="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Relative Poverty</a:t>
            </a:r>
          </a:p>
        </c:rich>
      </c:tx>
      <c:layout/>
      <c:overlay val="0"/>
      <c:spPr>
        <a:noFill/>
        <a:ln>
          <a:noFill/>
        </a:ln>
        <a:effectLst/>
      </c:spPr>
    </c:title>
    <c:autoTitleDeleted val="0"/>
    <c:plotArea>
      <c:layout>
        <c:manualLayout>
          <c:layoutTarget val="inner"/>
          <c:xMode val="edge"/>
          <c:yMode val="edge"/>
          <c:x val="2.3979683354889873E-2"/>
          <c:y val="0.20393538632810562"/>
          <c:w val="0.96512046057470569"/>
          <c:h val="0.45389591705816873"/>
        </c:manualLayout>
      </c:layout>
      <c:lineChart>
        <c:grouping val="standard"/>
        <c:varyColors val="0"/>
        <c:ser>
          <c:idx val="0"/>
          <c:order val="0"/>
          <c:tx>
            <c:strRef>
              <c:f>Sheet1!$B$1</c:f>
              <c:strCache>
                <c:ptCount val="1"/>
                <c:pt idx="0">
                  <c:v>Share of population under 60 percent of the median consumption (%)</c:v>
                </c:pt>
              </c:strCache>
            </c:strRef>
          </c:tx>
          <c:spPr>
            <a:ln w="28575" cap="rnd">
              <a:solidFill>
                <a:srgbClr val="954F7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Sheet1!$B$2:$B$14</c:f>
              <c:numCache>
                <c:formatCode>0.0</c:formatCode>
                <c:ptCount val="13"/>
                <c:pt idx="0">
                  <c:v>24.636569853121433</c:v>
                </c:pt>
                <c:pt idx="1">
                  <c:v>24.096362887378302</c:v>
                </c:pt>
                <c:pt idx="2">
                  <c:v>23.282298673914486</c:v>
                </c:pt>
                <c:pt idx="3">
                  <c:v>21.33942073378347</c:v>
                </c:pt>
                <c:pt idx="4">
                  <c:v>22.139326944652669</c:v>
                </c:pt>
                <c:pt idx="5">
                  <c:v>21.014976594526768</c:v>
                </c:pt>
                <c:pt idx="6">
                  <c:v>22.745351928370617</c:v>
                </c:pt>
                <c:pt idx="7">
                  <c:v>22.972293764694196</c:v>
                </c:pt>
                <c:pt idx="8">
                  <c:v>22.442177510536652</c:v>
                </c:pt>
                <c:pt idx="9">
                  <c:v>21.371085107575897</c:v>
                </c:pt>
                <c:pt idx="10">
                  <c:v>21.421301327769303</c:v>
                </c:pt>
                <c:pt idx="11">
                  <c:v>20.087429237266402</c:v>
                </c:pt>
                <c:pt idx="12">
                  <c:v>20.629086382940216</c:v>
                </c:pt>
              </c:numCache>
            </c:numRef>
          </c:val>
          <c:smooth val="0"/>
          <c:extLst xmlns:c16r2="http://schemas.microsoft.com/office/drawing/2015/06/chart">
            <c:ext xmlns:c16="http://schemas.microsoft.com/office/drawing/2014/chart" uri="{C3380CC4-5D6E-409C-BE32-E72D297353CC}">
              <c16:uniqueId val="{00000000-18AC-4307-B75D-EEF273348D86}"/>
            </c:ext>
          </c:extLst>
        </c:ser>
        <c:ser>
          <c:idx val="1"/>
          <c:order val="1"/>
          <c:tx>
            <c:strRef>
              <c:f>Sheet1!$C$1</c:f>
              <c:strCache>
                <c:ptCount val="1"/>
                <c:pt idx="0">
                  <c:v>Share of population under 40 percent of the median consumption (%)</c:v>
                </c:pt>
              </c:strCache>
            </c:strRef>
          </c:tx>
          <c:spPr>
            <a:ln w="28575" cap="rnd">
              <a:solidFill>
                <a:srgbClr val="9BBB5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Sheet1!$C$2:$C$14</c:f>
              <c:numCache>
                <c:formatCode>0.0</c:formatCode>
                <c:ptCount val="13"/>
                <c:pt idx="0">
                  <c:v>10.893119251163936</c:v>
                </c:pt>
                <c:pt idx="1">
                  <c:v>10.060763709662321</c:v>
                </c:pt>
                <c:pt idx="2">
                  <c:v>9.4405419424995785</c:v>
                </c:pt>
                <c:pt idx="3">
                  <c:v>9.2333018947575471</c:v>
                </c:pt>
                <c:pt idx="4">
                  <c:v>9.4599476105637912</c:v>
                </c:pt>
                <c:pt idx="5">
                  <c:v>8.7861059632180929</c:v>
                </c:pt>
                <c:pt idx="6">
                  <c:v>9.9954758152598266</c:v>
                </c:pt>
                <c:pt idx="7">
                  <c:v>10.44666228920255</c:v>
                </c:pt>
                <c:pt idx="8">
                  <c:v>9.3363929164632928</c:v>
                </c:pt>
                <c:pt idx="9">
                  <c:v>8.3936055463657731</c:v>
                </c:pt>
                <c:pt idx="10">
                  <c:v>8.031221756296933</c:v>
                </c:pt>
                <c:pt idx="11">
                  <c:v>7.075965080868948</c:v>
                </c:pt>
                <c:pt idx="12">
                  <c:v>7.0704696423859277</c:v>
                </c:pt>
              </c:numCache>
            </c:numRef>
          </c:val>
          <c:smooth val="0"/>
          <c:extLst xmlns:c16r2="http://schemas.microsoft.com/office/drawing/2015/06/chart">
            <c:ext xmlns:c16="http://schemas.microsoft.com/office/drawing/2014/chart" uri="{C3380CC4-5D6E-409C-BE32-E72D297353CC}">
              <c16:uniqueId val="{00000001-18AC-4307-B75D-EEF273348D86}"/>
            </c:ext>
          </c:extLst>
        </c:ser>
        <c:dLbls>
          <c:dLblPos val="t"/>
          <c:showLegendKey val="0"/>
          <c:showVal val="1"/>
          <c:showCatName val="0"/>
          <c:showSerName val="0"/>
          <c:showPercent val="0"/>
          <c:showBubbleSize val="0"/>
        </c:dLbls>
        <c:marker val="1"/>
        <c:smooth val="0"/>
        <c:axId val="36421632"/>
        <c:axId val="36423168"/>
      </c:lineChart>
      <c:catAx>
        <c:axId val="3642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6423168"/>
        <c:crosses val="autoZero"/>
        <c:auto val="1"/>
        <c:lblAlgn val="ctr"/>
        <c:lblOffset val="100"/>
        <c:noMultiLvlLbl val="0"/>
      </c:catAx>
      <c:valAx>
        <c:axId val="36423168"/>
        <c:scaling>
          <c:orientation val="minMax"/>
        </c:scaling>
        <c:delete val="1"/>
        <c:axPos val="l"/>
        <c:numFmt formatCode="0.0" sourceLinked="1"/>
        <c:majorTickMark val="none"/>
        <c:minorTickMark val="none"/>
        <c:tickLblPos val="nextTo"/>
        <c:crossAx val="36421632"/>
        <c:crosses val="autoZero"/>
        <c:crossBetween val="between"/>
      </c:valAx>
      <c:spPr>
        <a:noFill/>
        <a:ln>
          <a:noFill/>
        </a:ln>
        <a:effectLst/>
      </c:spPr>
    </c:plotArea>
    <c:legend>
      <c:legendPos val="b"/>
      <c:legendEntry>
        <c:idx val="2"/>
        <c:delete val="1"/>
      </c:legendEntry>
      <c:legendEntry>
        <c:idx val="3"/>
        <c:delete val="1"/>
      </c:legendEntry>
      <c:layout>
        <c:manualLayout>
          <c:xMode val="edge"/>
          <c:yMode val="edge"/>
          <c:x val="0"/>
          <c:y val="0.83888786689559314"/>
          <c:w val="0.9871092187258258"/>
          <c:h val="0.161112133104406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DA71-4048-AE14-9DC37C007C2E}"/>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DA71-4048-AE14-9DC37C007C2E}"/>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DA71-4048-AE14-9DC37C007C2E}"/>
              </c:ext>
            </c:extLst>
          </c:dPt>
          <c:dLbls>
            <c:dLbl>
              <c:idx val="0"/>
              <c:layout>
                <c:manualLayout>
                  <c:x val="-0.20730795907791891"/>
                  <c:y val="0.1056633875578841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71-4048-AE14-9DC37C007C2E}"/>
                </c:ext>
                <c:ext xmlns:c15="http://schemas.microsoft.com/office/drawing/2012/chart" uri="{CE6537A1-D6FC-4f65-9D91-7224C49458BB}">
                  <c15:layout>
                    <c:manualLayout>
                      <c:w val="0.29821610695153883"/>
                      <c:h val="0.23531186293756687"/>
                    </c:manualLayout>
                  </c15:layout>
                </c:ext>
              </c:extLst>
            </c:dLbl>
            <c:dLbl>
              <c:idx val="1"/>
              <c:layout>
                <c:manualLayout>
                  <c:x val="2.875220847119336E-2"/>
                  <c:y val="-0.27709570990897331"/>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A71-4048-AE14-9DC37C007C2E}"/>
                </c:ext>
                <c:ext xmlns:c15="http://schemas.microsoft.com/office/drawing/2012/chart" uri="{CE6537A1-D6FC-4f65-9D91-7224C49458BB}">
                  <c15:layout>
                    <c:manualLayout>
                      <c:w val="0.29821610695153883"/>
                      <c:h val="0.23531186293756687"/>
                    </c:manualLayout>
                  </c15:layout>
                </c:ext>
              </c:extLst>
            </c:dLbl>
            <c:dLbl>
              <c:idx val="2"/>
              <c:layout>
                <c:manualLayout>
                  <c:x val="0.18865660353515706"/>
                  <c:y val="0.1021979075837867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A71-4048-AE14-9DC37C007C2E}"/>
                </c:ext>
                <c:ext xmlns:c15="http://schemas.microsoft.com/office/drawing/2012/chart" uri="{CE6537A1-D6FC-4f65-9D91-7224C49458BB}">
                  <c15:layout>
                    <c:manualLayout>
                      <c:w val="0.27426300599157588"/>
                      <c:h val="0.23531186293756687"/>
                    </c:manualLayout>
                  </c15:layout>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'Chart-NCDs'!$B$18:$B$20</c:f>
              <c:numCache>
                <c:formatCode>0%</c:formatCode>
                <c:ptCount val="3"/>
                <c:pt idx="0">
                  <c:v>0.18868894601542438</c:v>
                </c:pt>
                <c:pt idx="1">
                  <c:v>0.6956298200514146</c:v>
                </c:pt>
                <c:pt idx="2">
                  <c:v>0.11568123393316203</c:v>
                </c:pt>
              </c:numCache>
            </c:numRef>
          </c:val>
          <c:extLst xmlns:c16r2="http://schemas.microsoft.com/office/drawing/2015/06/chart">
            <c:ext xmlns:c16="http://schemas.microsoft.com/office/drawing/2014/chart" uri="{C3380CC4-5D6E-409C-BE32-E72D297353CC}">
              <c16:uniqueId val="{00000006-DA71-4048-AE14-9DC37C007C2E}"/>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0"/>
      </c:pieChart>
      <c:spPr>
        <a:noFill/>
        <a:ln>
          <a:solidFill>
            <a:schemeClr val="bg1"/>
          </a:solidFill>
        </a:ln>
        <a:effectLst/>
      </c:spPr>
    </c:plotArea>
    <c:plotVisOnly val="1"/>
    <c:dispBlanksAs val="zero"/>
    <c:showDLblsOverMax val="0"/>
  </c:chart>
  <c:spPr>
    <a:noFill/>
    <a:ln>
      <a:noFill/>
    </a:ln>
    <a:effectLst/>
  </c:spPr>
  <c:txPr>
    <a:bodyPr/>
    <a:lstStyle/>
    <a:p>
      <a:pPr>
        <a:defRPr sz="1200" b="1">
          <a:solidFill>
            <a:schemeClr val="bg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CCAF-4A90-B436-D773CC219D94}"/>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CCAF-4A90-B436-D773CC219D94}"/>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CCAF-4A90-B436-D773CC219D94}"/>
              </c:ext>
            </c:extLst>
          </c:dPt>
          <c:dLbls>
            <c:dLbl>
              <c:idx val="0"/>
              <c:layout>
                <c:manualLayout>
                  <c:x val="-0.14493066189315676"/>
                  <c:y val="0.1302388090042451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CAF-4A90-B436-D773CC219D94}"/>
                </c:ext>
                <c:ext xmlns:c15="http://schemas.microsoft.com/office/drawing/2012/chart" uri="{CE6537A1-D6FC-4f65-9D91-7224C49458BB}">
                  <c15:layout/>
                </c:ext>
              </c:extLst>
            </c:dLbl>
            <c:dLbl>
              <c:idx val="1"/>
              <c:layout>
                <c:manualLayout>
                  <c:x val="-1.3156722148274826E-2"/>
                  <c:y val="-0.3135950850343766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CAF-4A90-B436-D773CC219D94}"/>
                </c:ext>
                <c:ext xmlns:c15="http://schemas.microsoft.com/office/drawing/2012/chart" uri="{CE6537A1-D6FC-4f65-9D91-7224C49458BB}">
                  <c15:layout/>
                </c:ext>
              </c:extLst>
            </c:dLbl>
            <c:dLbl>
              <c:idx val="2"/>
              <c:layout>
                <c:manualLayout>
                  <c:x val="6.4129457718587218E-2"/>
                  <c:y val="0.1134218331653935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CAF-4A90-B436-D773CC219D94}"/>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'Chart-NCDs'!$C$18:$C$20</c:f>
              <c:numCache>
                <c:formatCode>0%</c:formatCode>
                <c:ptCount val="3"/>
                <c:pt idx="0">
                  <c:v>0.11439588688946015</c:v>
                </c:pt>
                <c:pt idx="1">
                  <c:v>0.80012853470437062</c:v>
                </c:pt>
                <c:pt idx="2">
                  <c:v>8.5475578406169664E-2</c:v>
                </c:pt>
              </c:numCache>
            </c:numRef>
          </c:val>
          <c:extLst xmlns:c16r2="http://schemas.microsoft.com/office/drawing/2015/06/chart">
            <c:ext xmlns:c16="http://schemas.microsoft.com/office/drawing/2014/chart" uri="{C3380CC4-5D6E-409C-BE32-E72D297353CC}">
              <c16:uniqueId val="{00000006-CCAF-4A90-B436-D773CC219D94}"/>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5"/>
      </c:pieChart>
      <c:spPr>
        <a:noFill/>
        <a:ln>
          <a:noFill/>
        </a:ln>
        <a:effectLst/>
      </c:spPr>
    </c:plotArea>
    <c:plotVisOnly val="1"/>
    <c:dispBlanksAs val="zero"/>
    <c:showDLblsOverMax val="0"/>
  </c:chart>
  <c:spPr>
    <a:noFill/>
    <a:ln>
      <a:noFill/>
    </a:ln>
    <a:effectLst/>
  </c:spPr>
  <c:txPr>
    <a:bodyPr/>
    <a:lstStyle/>
    <a:p>
      <a:pPr>
        <a:defRPr sz="1200">
          <a:solidFill>
            <a:sysClr val="windowText" lastClr="000000"/>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9050">
              <a:solidFill>
                <a:schemeClr val="bg1"/>
              </a:solidFill>
            </a:ln>
            <a:effectLst>
              <a:outerShdw blurRad="50800" dist="38100" dir="8100000" algn="tr" rotWithShape="0">
                <a:prstClr val="black">
                  <a:alpha val="20000"/>
                </a:prstClr>
              </a:outerShdw>
            </a:effectLst>
          </c:spPr>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1-EBF9-4607-BB1C-5013434A50E9}"/>
              </c:ext>
            </c:extLst>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3-EBF9-4607-BB1C-5013434A50E9}"/>
              </c:ext>
            </c:extLst>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5-EBF9-4607-BB1C-5013434A50E9}"/>
              </c:ext>
            </c:extLst>
          </c:dPt>
          <c:dLbls>
            <c:dLbl>
              <c:idx val="0"/>
              <c:layout>
                <c:manualLayout>
                  <c:x val="-0.12546817135174929"/>
                  <c:y val="0.12841972505252575"/>
                </c:manualLayout>
              </c:layout>
              <c:tx>
                <c:rich>
                  <a:bodyPr/>
                  <a:lstStyle/>
                  <a:p>
                    <a:r>
                      <a:rPr lang="en-US" dirty="0" smtClean="0"/>
                      <a:t>7%</a:t>
                    </a:r>
                    <a:endParaRPr lang="en-US" dirty="0"/>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BF9-4607-BB1C-5013434A50E9}"/>
                </c:ext>
                <c:ext xmlns:c15="http://schemas.microsoft.com/office/drawing/2012/chart" uri="{CE6537A1-D6FC-4f65-9D91-7224C49458BB}">
                  <c15:layout/>
                </c:ext>
              </c:extLst>
            </c:dLbl>
            <c:dLbl>
              <c:idx val="1"/>
              <c:layout>
                <c:manualLayout>
                  <c:x val="0.19405388369449991"/>
                  <c:y val="-0.2023146386998228"/>
                </c:manualLayout>
              </c:layout>
              <c:tx>
                <c:rich>
                  <a:bodyPr/>
                  <a:lstStyle/>
                  <a:p>
                    <a:r>
                      <a:rPr lang="en-US" dirty="0" smtClean="0"/>
                      <a:t>83</a:t>
                    </a:r>
                    <a:r>
                      <a:rPr lang="en-US" dirty="0"/>
                      <a:t>%</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BF9-4607-BB1C-5013434A50E9}"/>
                </c:ext>
                <c:ext xmlns:c15="http://schemas.microsoft.com/office/drawing/2012/chart" uri="{CE6537A1-D6FC-4f65-9D91-7224C49458BB}">
                  <c15:layout/>
                </c:ext>
              </c:extLst>
            </c:dLbl>
            <c:dLbl>
              <c:idx val="2"/>
              <c:layout>
                <c:manualLayout>
                  <c:x val="2.1259842519685095E-3"/>
                  <c:y val="0.1226257412195514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BF9-4607-BB1C-5013434A50E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'Chart-NCDs'!$D$18:$D$20</c:f>
              <c:numCache>
                <c:formatCode>0%</c:formatCode>
                <c:ptCount val="3"/>
                <c:pt idx="0">
                  <c:v>9.1490722968650046E-2</c:v>
                </c:pt>
                <c:pt idx="1">
                  <c:v>0.82533589251439643</c:v>
                </c:pt>
                <c:pt idx="2">
                  <c:v>8.3173384516954579E-2</c:v>
                </c:pt>
              </c:numCache>
            </c:numRef>
          </c:val>
          <c:extLst xmlns:c16r2="http://schemas.microsoft.com/office/drawing/2015/06/chart">
            <c:ext xmlns:c16="http://schemas.microsoft.com/office/drawing/2014/chart" uri="{C3380CC4-5D6E-409C-BE32-E72D297353CC}">
              <c16:uniqueId val="{00000006-EBF9-4607-BB1C-5013434A50E9}"/>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13"/>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ADAF1-2A7B-4A93-A25F-C73C6D3D56D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18F17440-78FB-4F19-B53E-3767B81E3DD5}">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access to care</a:t>
          </a:r>
          <a:endParaRPr lang="en-GB" sz="2000" dirty="0">
            <a:latin typeface="Arial" panose="020B0604020202020204" pitchFamily="34" charset="0"/>
            <a:cs typeface="Arial" panose="020B0604020202020204" pitchFamily="34" charset="0"/>
          </a:endParaRPr>
        </a:p>
      </dgm:t>
    </dgm:pt>
    <dgm:pt modelId="{323DC83E-F327-411F-A68D-74830168472B}" type="par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AE6E7DDA-44E1-42EF-9209-15F1F3124D3E}" type="sib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F98C5B04-B7F7-4979-AF6D-27CABF561EDF}">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user experience</a:t>
          </a:r>
          <a:endParaRPr lang="en-GB" sz="2000" dirty="0">
            <a:latin typeface="Arial" panose="020B0604020202020204" pitchFamily="34" charset="0"/>
            <a:cs typeface="Arial" panose="020B0604020202020204" pitchFamily="34" charset="0"/>
          </a:endParaRPr>
        </a:p>
      </dgm:t>
    </dgm:pt>
    <dgm:pt modelId="{F7186FD6-E0F7-4324-9DC1-7449A8C72A2C}" type="par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3B89632D-8680-49BF-A658-81C1DA270DB1}" type="sib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F3A22864-45DA-47F0-9766-0E99F38734A4}">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financial protection</a:t>
          </a:r>
          <a:endParaRPr lang="en-GB" sz="2000" dirty="0">
            <a:latin typeface="Arial" panose="020B0604020202020204" pitchFamily="34" charset="0"/>
            <a:cs typeface="Arial" panose="020B0604020202020204" pitchFamily="34" charset="0"/>
          </a:endParaRPr>
        </a:p>
      </dgm:t>
    </dgm:pt>
    <dgm:pt modelId="{645F7296-2D1F-4E85-9766-618AF475DB3C}" type="par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963C1217-CC73-443D-B075-B82F94E7B2E4}" type="sib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DA089793-4975-4999-A52B-651EE91730DA}" type="pres">
      <dgm:prSet presAssocID="{6EEADAF1-2A7B-4A93-A25F-C73C6D3D56DA}" presName="Name0" presStyleCnt="0">
        <dgm:presLayoutVars>
          <dgm:chPref val="3"/>
          <dgm:dir/>
          <dgm:animLvl val="lvl"/>
          <dgm:resizeHandles/>
        </dgm:presLayoutVars>
      </dgm:prSet>
      <dgm:spPr/>
      <dgm:t>
        <a:bodyPr/>
        <a:lstStyle/>
        <a:p>
          <a:endParaRPr lang="en-US"/>
        </a:p>
      </dgm:t>
    </dgm:pt>
    <dgm:pt modelId="{CE6596CC-A13F-4946-83FF-C16B16B18351}" type="pres">
      <dgm:prSet presAssocID="{18F17440-78FB-4F19-B53E-3767B81E3DD5}" presName="horFlow" presStyleCnt="0"/>
      <dgm:spPr/>
    </dgm:pt>
    <dgm:pt modelId="{B4998F7A-9161-4387-AB5F-2166D0E85277}" type="pres">
      <dgm:prSet presAssocID="{18F17440-78FB-4F19-B53E-3767B81E3DD5}" presName="bigChev" presStyleLbl="node1" presStyleIdx="0" presStyleCnt="3" custScaleX="251907" custLinFactNeighborX="314" custLinFactNeighborY="207"/>
      <dgm:spPr/>
      <dgm:t>
        <a:bodyPr/>
        <a:lstStyle/>
        <a:p>
          <a:endParaRPr lang="en-GB"/>
        </a:p>
      </dgm:t>
    </dgm:pt>
    <dgm:pt modelId="{0EEA75ED-6D39-4516-8E97-D13611EF628E}" type="pres">
      <dgm:prSet presAssocID="{18F17440-78FB-4F19-B53E-3767B81E3DD5}" presName="vSp" presStyleCnt="0"/>
      <dgm:spPr/>
    </dgm:pt>
    <dgm:pt modelId="{0EBA0EAE-2F21-4E85-92C9-50E6977BE50C}" type="pres">
      <dgm:prSet presAssocID="{F98C5B04-B7F7-4979-AF6D-27CABF561EDF}" presName="horFlow" presStyleCnt="0"/>
      <dgm:spPr/>
    </dgm:pt>
    <dgm:pt modelId="{F668D32E-F538-4EFB-9EF2-9FE4BA3FCB38}" type="pres">
      <dgm:prSet presAssocID="{F98C5B04-B7F7-4979-AF6D-27CABF561EDF}" presName="bigChev" presStyleLbl="node1" presStyleIdx="1" presStyleCnt="3" custScaleX="252217" custLinFactNeighborX="159" custLinFactNeighborY="-2731"/>
      <dgm:spPr/>
      <dgm:t>
        <a:bodyPr/>
        <a:lstStyle/>
        <a:p>
          <a:endParaRPr lang="en-US"/>
        </a:p>
      </dgm:t>
    </dgm:pt>
    <dgm:pt modelId="{C631CD4A-20CE-4034-B6C4-75BB7DA2A6A8}" type="pres">
      <dgm:prSet presAssocID="{F98C5B04-B7F7-4979-AF6D-27CABF561EDF}" presName="vSp" presStyleCnt="0"/>
      <dgm:spPr/>
    </dgm:pt>
    <dgm:pt modelId="{1BA63240-BE5B-451D-B40C-D46C492946A5}" type="pres">
      <dgm:prSet presAssocID="{F3A22864-45DA-47F0-9766-0E99F38734A4}" presName="horFlow" presStyleCnt="0"/>
      <dgm:spPr/>
    </dgm:pt>
    <dgm:pt modelId="{65F66A6B-97A1-4A91-BEA6-29E9A8CA017F}" type="pres">
      <dgm:prSet presAssocID="{F3A22864-45DA-47F0-9766-0E99F38734A4}" presName="bigChev" presStyleLbl="node1" presStyleIdx="2" presStyleCnt="3" custScaleX="251754"/>
      <dgm:spPr/>
      <dgm:t>
        <a:bodyPr/>
        <a:lstStyle/>
        <a:p>
          <a:endParaRPr lang="en-US"/>
        </a:p>
      </dgm:t>
    </dgm:pt>
  </dgm:ptLst>
  <dgm:cxnLst>
    <dgm:cxn modelId="{B950A503-5506-4D20-B996-D5F8BBABAF4E}" type="presOf" srcId="{6EEADAF1-2A7B-4A93-A25F-C73C6D3D56DA}" destId="{DA089793-4975-4999-A52B-651EE91730DA}" srcOrd="0" destOrd="0" presId="urn:microsoft.com/office/officeart/2005/8/layout/lProcess3"/>
    <dgm:cxn modelId="{EB02785A-4E45-43F6-9F9D-FC5F0CBABEDC}" type="presOf" srcId="{F3A22864-45DA-47F0-9766-0E99F38734A4}" destId="{65F66A6B-97A1-4A91-BEA6-29E9A8CA017F}" srcOrd="0" destOrd="0" presId="urn:microsoft.com/office/officeart/2005/8/layout/lProcess3"/>
    <dgm:cxn modelId="{F0874AB1-E004-44CD-83BB-CB09F9EAC966}" srcId="{6EEADAF1-2A7B-4A93-A25F-C73C6D3D56DA}" destId="{F3A22864-45DA-47F0-9766-0E99F38734A4}" srcOrd="2" destOrd="0" parTransId="{645F7296-2D1F-4E85-9766-618AF475DB3C}" sibTransId="{963C1217-CC73-443D-B075-B82F94E7B2E4}"/>
    <dgm:cxn modelId="{2F8DB360-B19E-4442-B216-F73C6FDA73D0}" srcId="{6EEADAF1-2A7B-4A93-A25F-C73C6D3D56DA}" destId="{18F17440-78FB-4F19-B53E-3767B81E3DD5}" srcOrd="0" destOrd="0" parTransId="{323DC83E-F327-411F-A68D-74830168472B}" sibTransId="{AE6E7DDA-44E1-42EF-9209-15F1F3124D3E}"/>
    <dgm:cxn modelId="{F058F1F9-5974-4BF4-9E70-D49934E04019}" type="presOf" srcId="{18F17440-78FB-4F19-B53E-3767B81E3DD5}" destId="{B4998F7A-9161-4387-AB5F-2166D0E85277}" srcOrd="0" destOrd="0" presId="urn:microsoft.com/office/officeart/2005/8/layout/lProcess3"/>
    <dgm:cxn modelId="{CBBC9ECE-8DE1-462C-B5DF-4A88E6A129EE}" type="presOf" srcId="{F98C5B04-B7F7-4979-AF6D-27CABF561EDF}" destId="{F668D32E-F538-4EFB-9EF2-9FE4BA3FCB38}" srcOrd="0" destOrd="0" presId="urn:microsoft.com/office/officeart/2005/8/layout/lProcess3"/>
    <dgm:cxn modelId="{481C668A-D840-4E10-9DB3-0E26C9BB195D}" srcId="{6EEADAF1-2A7B-4A93-A25F-C73C6D3D56DA}" destId="{F98C5B04-B7F7-4979-AF6D-27CABF561EDF}" srcOrd="1" destOrd="0" parTransId="{F7186FD6-E0F7-4324-9DC1-7449A8C72A2C}" sibTransId="{3B89632D-8680-49BF-A658-81C1DA270DB1}"/>
    <dgm:cxn modelId="{FFDDD68B-BB4A-4AFF-84F8-4010299FBB73}" type="presParOf" srcId="{DA089793-4975-4999-A52B-651EE91730DA}" destId="{CE6596CC-A13F-4946-83FF-C16B16B18351}" srcOrd="0" destOrd="0" presId="urn:microsoft.com/office/officeart/2005/8/layout/lProcess3"/>
    <dgm:cxn modelId="{22F2A70B-87B6-4C34-BBE3-3075E005A9BA}" type="presParOf" srcId="{CE6596CC-A13F-4946-83FF-C16B16B18351}" destId="{B4998F7A-9161-4387-AB5F-2166D0E85277}" srcOrd="0" destOrd="0" presId="urn:microsoft.com/office/officeart/2005/8/layout/lProcess3"/>
    <dgm:cxn modelId="{B44BF8DC-6E0D-4167-991B-1003B234A7E5}" type="presParOf" srcId="{DA089793-4975-4999-A52B-651EE91730DA}" destId="{0EEA75ED-6D39-4516-8E97-D13611EF628E}" srcOrd="1" destOrd="0" presId="urn:microsoft.com/office/officeart/2005/8/layout/lProcess3"/>
    <dgm:cxn modelId="{6BEEEACE-3F8F-482B-B49F-DBDE5918B355}" type="presParOf" srcId="{DA089793-4975-4999-A52B-651EE91730DA}" destId="{0EBA0EAE-2F21-4E85-92C9-50E6977BE50C}" srcOrd="2" destOrd="0" presId="urn:microsoft.com/office/officeart/2005/8/layout/lProcess3"/>
    <dgm:cxn modelId="{3C6DA56A-8111-46E0-9DDA-756FCB987C3B}" type="presParOf" srcId="{0EBA0EAE-2F21-4E85-92C9-50E6977BE50C}" destId="{F668D32E-F538-4EFB-9EF2-9FE4BA3FCB38}" srcOrd="0" destOrd="0" presId="urn:microsoft.com/office/officeart/2005/8/layout/lProcess3"/>
    <dgm:cxn modelId="{C871FA6A-2FCB-4579-9931-BDC62A5196C9}" type="presParOf" srcId="{DA089793-4975-4999-A52B-651EE91730DA}" destId="{C631CD4A-20CE-4034-B6C4-75BB7DA2A6A8}" srcOrd="3" destOrd="0" presId="urn:microsoft.com/office/officeart/2005/8/layout/lProcess3"/>
    <dgm:cxn modelId="{481513F7-364C-445D-B948-B3484639DF9D}" type="presParOf" srcId="{DA089793-4975-4999-A52B-651EE91730DA}" destId="{1BA63240-BE5B-451D-B40C-D46C492946A5}" srcOrd="4" destOrd="0" presId="urn:microsoft.com/office/officeart/2005/8/layout/lProcess3"/>
    <dgm:cxn modelId="{CB94DFCE-B08A-4725-A8E7-979A853BBE1B}" type="presParOf" srcId="{1BA63240-BE5B-451D-B40C-D46C492946A5}" destId="{65F66A6B-97A1-4A91-BEA6-29E9A8CA017F}"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0.14153</cdr:x>
      <cdr:y>0.75856</cdr:y>
    </cdr:from>
    <cdr:to>
      <cdr:x>0.32093</cdr:x>
      <cdr:y>0.8388</cdr:y>
    </cdr:to>
    <cdr:sp macro="" textlink="">
      <cdr:nvSpPr>
        <cdr:cNvPr id="2" name="TextBox 2"/>
        <cdr:cNvSpPr txBox="1"/>
      </cdr:nvSpPr>
      <cdr:spPr>
        <a:xfrm xmlns:a="http://schemas.openxmlformats.org/drawingml/2006/main">
          <a:off x="1116193" y="3562597"/>
          <a:ext cx="1414879" cy="376847"/>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dirty="0">
              <a:latin typeface="Arial" panose="020B0604020202020204" pitchFamily="34" charset="0"/>
              <a:cs typeface="Arial" panose="020B0604020202020204" pitchFamily="34" charset="0"/>
            </a:rPr>
            <a:t>Constitution</a:t>
          </a:r>
          <a:r>
            <a:rPr lang="en-US" sz="1400" baseline="0" dirty="0">
              <a:latin typeface="Arial" panose="020B0604020202020204" pitchFamily="34" charset="0"/>
              <a:cs typeface="Arial" panose="020B0604020202020204" pitchFamily="34" charset="0"/>
            </a:rPr>
            <a:t> &amp; Lari introduction</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0.23913</cdr:x>
      <cdr:y>0.01021</cdr:y>
    </cdr:from>
    <cdr:to>
      <cdr:x>0.44991</cdr:x>
      <cdr:y>0.08237</cdr:y>
    </cdr:to>
    <cdr:sp macro="" textlink="">
      <cdr:nvSpPr>
        <cdr:cNvPr id="3" name="TextBox 2"/>
        <cdr:cNvSpPr txBox="1"/>
      </cdr:nvSpPr>
      <cdr:spPr>
        <a:xfrm xmlns:a="http://schemas.openxmlformats.org/drawingml/2006/main">
          <a:off x="1885950" y="47968"/>
          <a:ext cx="1662359" cy="338900"/>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a:latin typeface="Arial" panose="020B0604020202020204" pitchFamily="34" charset="0"/>
              <a:cs typeface="Arial" panose="020B0604020202020204" pitchFamily="34" charset="0"/>
            </a:rPr>
            <a:t>Stabilization </a:t>
          </a:r>
          <a:r>
            <a:rPr lang="en-US" sz="1400" b="1" dirty="0" smtClean="0">
              <a:latin typeface="Arial" panose="020B0604020202020204" pitchFamily="34" charset="0"/>
              <a:cs typeface="Arial" panose="020B0604020202020204" pitchFamily="34" charset="0"/>
            </a:rPr>
            <a:t>&amp; </a:t>
          </a:r>
          <a:r>
            <a:rPr lang="en-US" sz="1400" b="1" dirty="0">
              <a:latin typeface="Arial" panose="020B0604020202020204" pitchFamily="34" charset="0"/>
              <a:cs typeface="Arial" panose="020B0604020202020204" pitchFamily="34" charset="0"/>
            </a:rPr>
            <a:t>Early Reform</a:t>
          </a:r>
          <a:endParaRPr lang="en-US" sz="1400" b="1" baseline="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0.47101</cdr:x>
      <cdr:y>7.77173E-5</cdr:y>
    </cdr:from>
    <cdr:to>
      <cdr:x>0.76865</cdr:x>
      <cdr:y>0.05384</cdr:y>
    </cdr:to>
    <cdr:sp macro="" textlink="">
      <cdr:nvSpPr>
        <cdr:cNvPr id="4" name="TextBox 1"/>
        <cdr:cNvSpPr txBox="1"/>
      </cdr:nvSpPr>
      <cdr:spPr>
        <a:xfrm xmlns:a="http://schemas.openxmlformats.org/drawingml/2006/main">
          <a:off x="3714750" y="365"/>
          <a:ext cx="2347397" cy="252484"/>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baseline="0" dirty="0">
              <a:latin typeface="Arial" panose="020B0604020202020204" pitchFamily="34" charset="0"/>
              <a:cs typeface="Arial" panose="020B0604020202020204" pitchFamily="34" charset="0"/>
            </a:rPr>
            <a:t>Liberalization </a:t>
          </a:r>
          <a:r>
            <a:rPr lang="en-US" sz="1400" b="1" baseline="0" dirty="0" smtClean="0">
              <a:latin typeface="Arial" panose="020B0604020202020204" pitchFamily="34" charset="0"/>
              <a:cs typeface="Arial" panose="020B0604020202020204" pitchFamily="34" charset="0"/>
            </a:rPr>
            <a:t>&amp; </a:t>
          </a:r>
          <a:r>
            <a:rPr lang="en-US" sz="1400" b="1" dirty="0" smtClean="0">
              <a:latin typeface="Arial" panose="020B0604020202020204" pitchFamily="34" charset="0"/>
              <a:cs typeface="Arial" panose="020B0604020202020204" pitchFamily="34" charset="0"/>
            </a:rPr>
            <a:t> </a:t>
          </a:r>
        </a:p>
        <a:p xmlns:a="http://schemas.openxmlformats.org/drawingml/2006/main">
          <a:pPr algn="ctr"/>
          <a:r>
            <a:rPr lang="en-US" sz="1400" b="1" baseline="0" dirty="0" smtClean="0">
              <a:latin typeface="Arial" panose="020B0604020202020204" pitchFamily="34" charset="0"/>
              <a:cs typeface="Arial" panose="020B0604020202020204" pitchFamily="34" charset="0"/>
            </a:rPr>
            <a:t>pro-market </a:t>
          </a:r>
          <a:r>
            <a:rPr lang="en-US" sz="1400" b="1" baseline="0" dirty="0">
              <a:latin typeface="Arial" panose="020B0604020202020204" pitchFamily="34" charset="0"/>
              <a:cs typeface="Arial" panose="020B0604020202020204" pitchFamily="34" charset="0"/>
            </a:rPr>
            <a:t>reforms </a:t>
          </a:r>
          <a:endParaRPr lang="en-US"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0.77053</cdr:x>
      <cdr:y>0.15824</cdr:y>
    </cdr:from>
    <cdr:to>
      <cdr:x>1</cdr:x>
      <cdr:y>0.37077</cdr:y>
    </cdr:to>
    <cdr:sp macro="" textlink="">
      <cdr:nvSpPr>
        <cdr:cNvPr id="5" name="TextBox 1"/>
        <cdr:cNvSpPr txBox="1"/>
      </cdr:nvSpPr>
      <cdr:spPr>
        <a:xfrm xmlns:a="http://schemas.openxmlformats.org/drawingml/2006/main">
          <a:off x="6076950" y="743197"/>
          <a:ext cx="1809750" cy="998149"/>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EU Association </a:t>
          </a:r>
        </a:p>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DCFTA</a:t>
          </a:r>
        </a:p>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Visa liberalization</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0.08276</cdr:x>
      <cdr:y>0.14202</cdr:y>
    </cdr:from>
    <cdr:to>
      <cdr:x>0.27408</cdr:x>
      <cdr:y>0.20183</cdr:y>
    </cdr:to>
    <cdr:sp macro="" textlink="">
      <cdr:nvSpPr>
        <cdr:cNvPr id="6" name="Text Box 5"/>
        <cdr:cNvSpPr txBox="1"/>
      </cdr:nvSpPr>
      <cdr:spPr>
        <a:xfrm xmlns:a="http://schemas.openxmlformats.org/drawingml/2006/main">
          <a:off x="685800" y="666997"/>
          <a:ext cx="1585410" cy="2809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Arial" panose="020B0604020202020204" pitchFamily="34" charset="0"/>
              <a:cs typeface="Arial" panose="020B0604020202020204" pitchFamily="34" charset="0"/>
            </a:rPr>
            <a:t>Independence</a:t>
          </a:r>
        </a:p>
      </cdr:txBody>
    </cdr:sp>
  </cdr:relSizeAnchor>
  <cdr:relSizeAnchor xmlns:cdr="http://schemas.openxmlformats.org/drawingml/2006/chartDrawing">
    <cdr:from>
      <cdr:x>0.49034</cdr:x>
      <cdr:y>0.61254</cdr:y>
    </cdr:from>
    <cdr:to>
      <cdr:x>0.65945</cdr:x>
      <cdr:y>0.76361</cdr:y>
    </cdr:to>
    <cdr:sp macro="" textlink="">
      <cdr:nvSpPr>
        <cdr:cNvPr id="7" name="Text Box 6"/>
        <cdr:cNvSpPr txBox="1"/>
      </cdr:nvSpPr>
      <cdr:spPr>
        <a:xfrm xmlns:a="http://schemas.openxmlformats.org/drawingml/2006/main">
          <a:off x="3867150" y="2876797"/>
          <a:ext cx="1333758" cy="7095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0.60628</cdr:x>
      <cdr:y>0.41784</cdr:y>
    </cdr:from>
    <cdr:to>
      <cdr:x>0.76505</cdr:x>
      <cdr:y>0.59632</cdr:y>
    </cdr:to>
    <cdr:sp macro="" textlink="">
      <cdr:nvSpPr>
        <cdr:cNvPr id="8" name="Text Box 7"/>
        <cdr:cNvSpPr txBox="1"/>
      </cdr:nvSpPr>
      <cdr:spPr>
        <a:xfrm xmlns:a="http://schemas.openxmlformats.org/drawingml/2006/main">
          <a:off x="4781550" y="1962397"/>
          <a:ext cx="1252172"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smtClean="0">
              <a:latin typeface="Arial" panose="020B0604020202020204" pitchFamily="34" charset="0"/>
              <a:cs typeface="Arial" panose="020B0604020202020204" pitchFamily="34" charset="0"/>
            </a:rPr>
            <a:t>Russian-Georgian </a:t>
          </a:r>
          <a:r>
            <a:rPr lang="en-US" sz="1400" dirty="0">
              <a:latin typeface="Arial" panose="020B0604020202020204" pitchFamily="34" charset="0"/>
              <a:cs typeface="Arial" panose="020B0604020202020204" pitchFamily="34" charset="0"/>
            </a:rPr>
            <a:t>War</a:t>
          </a:r>
        </a:p>
      </cdr:txBody>
    </cdr:sp>
  </cdr:relSizeAnchor>
  <cdr:relSizeAnchor xmlns:cdr="http://schemas.openxmlformats.org/drawingml/2006/chartDrawing">
    <cdr:from>
      <cdr:x>0.77053</cdr:x>
      <cdr:y>0</cdr:y>
    </cdr:from>
    <cdr:to>
      <cdr:x>1</cdr:x>
      <cdr:y>0.06226</cdr:y>
    </cdr:to>
    <cdr:sp macro="" textlink="">
      <cdr:nvSpPr>
        <cdr:cNvPr id="9" name="TextBox 1"/>
        <cdr:cNvSpPr txBox="1"/>
      </cdr:nvSpPr>
      <cdr:spPr>
        <a:xfrm xmlns:a="http://schemas.openxmlformats.org/drawingml/2006/main">
          <a:off x="6076950" y="-1466603"/>
          <a:ext cx="1809750" cy="292388"/>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Stabilization &amp; Development</a:t>
          </a:r>
          <a:endParaRPr lang="en-US" sz="14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9254" cy="49720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30318" y="1"/>
            <a:ext cx="2929254" cy="49720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C6A0DC-4D3A-4F31-ACF4-DCA3DE739D81}" type="datetimeFigureOut">
              <a:rPr lang="en-US"/>
              <a:pPr>
                <a:defRPr/>
              </a:pPr>
              <a:t>18-Jan-18</a:t>
            </a:fld>
            <a:endParaRPr lang="en-US"/>
          </a:p>
        </p:txBody>
      </p:sp>
      <p:sp>
        <p:nvSpPr>
          <p:cNvPr id="4" name="Footer Placeholder 3"/>
          <p:cNvSpPr>
            <a:spLocks noGrp="1"/>
          </p:cNvSpPr>
          <p:nvPr>
            <p:ph type="ftr" sz="quarter" idx="2"/>
          </p:nvPr>
        </p:nvSpPr>
        <p:spPr>
          <a:xfrm>
            <a:off x="0" y="9443710"/>
            <a:ext cx="2929254" cy="49720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30318" y="9443710"/>
            <a:ext cx="2929254" cy="49720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F6753F-F0E3-4727-904A-DB1EBF212D82}" type="slidenum">
              <a:rPr lang="en-US"/>
              <a:pPr>
                <a:defRPr/>
              </a:pPr>
              <a:t>‹#›</a:t>
            </a:fld>
            <a:endParaRPr lang="en-US"/>
          </a:p>
        </p:txBody>
      </p:sp>
    </p:spTree>
    <p:extLst>
      <p:ext uri="{BB962C8B-B14F-4D97-AF65-F5344CB8AC3E}">
        <p14:creationId xmlns:p14="http://schemas.microsoft.com/office/powerpoint/2010/main" val="774035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9254" cy="49720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30318" y="1"/>
            <a:ext cx="2929254" cy="49720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A259BA-205C-40C1-AE89-81059E38544B}" type="datetimeFigureOut">
              <a:rPr lang="en-US"/>
              <a:pPr>
                <a:defRPr/>
              </a:pPr>
              <a:t>18-Jan-18</a:t>
            </a:fld>
            <a:endParaRPr lang="en-US"/>
          </a:p>
        </p:txBody>
      </p:sp>
      <p:sp>
        <p:nvSpPr>
          <p:cNvPr id="4" name="Slide Image Placeholder 3"/>
          <p:cNvSpPr>
            <a:spLocks noGrp="1" noRot="1" noChangeAspect="1"/>
          </p:cNvSpPr>
          <p:nvPr>
            <p:ph type="sldImg" idx="2"/>
          </p:nvPr>
        </p:nvSpPr>
        <p:spPr>
          <a:xfrm>
            <a:off x="893763" y="744538"/>
            <a:ext cx="4973637" cy="37306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6596" y="4722655"/>
            <a:ext cx="5407974" cy="447485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43710"/>
            <a:ext cx="2929254" cy="49720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30318" y="9443710"/>
            <a:ext cx="2929254" cy="49720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038D2B-4BD2-497C-8E71-D70EE13E7292}" type="slidenum">
              <a:rPr lang="en-US"/>
              <a:pPr>
                <a:defRPr/>
              </a:pPr>
              <a:t>‹#›</a:t>
            </a:fld>
            <a:endParaRPr lang="en-US"/>
          </a:p>
        </p:txBody>
      </p:sp>
    </p:spTree>
    <p:extLst>
      <p:ext uri="{BB962C8B-B14F-4D97-AF65-F5344CB8AC3E}">
        <p14:creationId xmlns:p14="http://schemas.microsoft.com/office/powerpoint/2010/main" val="1333355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chemeClr val="accent1"/>
                </a:solidFill>
              </a:rPr>
              <a:t>Dear </a:t>
            </a:r>
            <a:r>
              <a:rPr lang="en-US" sz="1200" b="0" dirty="0" smtClean="0">
                <a:solidFill>
                  <a:srgbClr val="002060"/>
                </a:solidFill>
                <a:latin typeface="Arial" panose="020B0604020202020204" pitchFamily="34" charset="0"/>
                <a:cs typeface="Arial" panose="020B0604020202020204" pitchFamily="34" charset="0"/>
              </a:rPr>
              <a:t>members of the Executive Board,</a:t>
            </a:r>
            <a:r>
              <a:rPr lang="en-US" sz="1200" b="0" baseline="0" dirty="0" smtClean="0">
                <a:solidFill>
                  <a:srgbClr val="002060"/>
                </a:solidFill>
                <a:latin typeface="Arial" panose="020B0604020202020204" pitchFamily="34" charset="0"/>
                <a:cs typeface="Arial" panose="020B0604020202020204" pitchFamily="34" charset="0"/>
              </a:rPr>
              <a:t> dear guests, I would like to welcome all of you on behalf of the </a:t>
            </a:r>
            <a:r>
              <a:rPr lang="en-US" sz="1200" b="0" baseline="0" dirty="0" err="1" smtClean="0">
                <a:solidFill>
                  <a:srgbClr val="002060"/>
                </a:solidFill>
                <a:latin typeface="Arial" panose="020B0604020202020204" pitchFamily="34" charset="0"/>
                <a:cs typeface="Arial" panose="020B0604020202020204" pitchFamily="34" charset="0"/>
              </a:rPr>
              <a:t>MoLHSA</a:t>
            </a:r>
            <a:r>
              <a:rPr lang="en-US" sz="1200" b="0" baseline="0" dirty="0" smtClean="0">
                <a:solidFill>
                  <a:srgbClr val="002060"/>
                </a:solidFill>
                <a:latin typeface="Arial" panose="020B0604020202020204" pitchFamily="34" charset="0"/>
                <a:cs typeface="Arial" panose="020B0604020202020204" pitchFamily="34" charset="0"/>
              </a:rPr>
              <a:t> and Georgian society. I would like to thank WHO and particularly WHO/Euro and </a:t>
            </a:r>
            <a:r>
              <a:rPr lang="en-US" sz="1200" b="0" baseline="0" dirty="0" err="1" smtClean="0">
                <a:solidFill>
                  <a:srgbClr val="002060"/>
                </a:solidFill>
                <a:latin typeface="Arial" panose="020B0604020202020204" pitchFamily="34" charset="0"/>
                <a:cs typeface="Arial" panose="020B0604020202020204" pitchFamily="34" charset="0"/>
              </a:rPr>
              <a:t>Dr</a:t>
            </a:r>
            <a:r>
              <a:rPr lang="en-US" sz="1200" b="0" baseline="0" dirty="0" smtClean="0">
                <a:solidFill>
                  <a:srgbClr val="002060"/>
                </a:solidFill>
                <a:latin typeface="Arial" panose="020B0604020202020204" pitchFamily="34" charset="0"/>
                <a:cs typeface="Arial" panose="020B0604020202020204" pitchFamily="34" charset="0"/>
              </a:rPr>
              <a:t> </a:t>
            </a:r>
            <a:r>
              <a:rPr lang="en-US" b="0" i="0" dirty="0" err="1" smtClean="0"/>
              <a:t>Zsuzsanna</a:t>
            </a:r>
            <a:r>
              <a:rPr lang="en-US" b="0" i="0" dirty="0" smtClean="0"/>
              <a:t> </a:t>
            </a:r>
            <a:r>
              <a:rPr lang="en-US" b="0" i="0" dirty="0" err="1" smtClean="0"/>
              <a:t>Jakab</a:t>
            </a:r>
            <a:r>
              <a:rPr lang="en-US" b="0" i="0" dirty="0" smtClean="0"/>
              <a:t> for this opportunity to present the Georgian health system</a:t>
            </a:r>
            <a:r>
              <a:rPr lang="en-US" sz="1200" b="0" i="0" baseline="0" dirty="0" smtClean="0">
                <a:solidFill>
                  <a:srgbClr val="002060"/>
                </a:solidFill>
                <a:latin typeface="Arial" panose="020B0604020202020204" pitchFamily="34" charset="0"/>
                <a:cs typeface="Arial" panose="020B0604020202020204" pitchFamily="34" charset="0"/>
              </a:rPr>
              <a:t> achievements and challenges. On the side meeting during the Executive board it’s a great honor for me and my country. Generally, the collaboration with the WHO is a great honor for Georgia and our health system. </a:t>
            </a:r>
          </a:p>
          <a:p>
            <a:r>
              <a:rPr lang="en-US" sz="1200" b="0" i="0" baseline="0" dirty="0" smtClean="0">
                <a:solidFill>
                  <a:srgbClr val="002060"/>
                </a:solidFill>
                <a:latin typeface="Arial" panose="020B0604020202020204" pitchFamily="34" charset="0"/>
                <a:cs typeface="Arial" panose="020B0604020202020204" pitchFamily="34" charset="0"/>
              </a:rPr>
              <a:t>We are member of the Who since 1992 and the Who played and plays significant role for the Georgian health system. </a:t>
            </a:r>
            <a:endParaRPr lang="en-US" b="0" i="0" dirty="0">
              <a:solidFill>
                <a:schemeClr val="accent1"/>
              </a:solidFill>
            </a:endParaRPr>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a:t>
            </a:fld>
            <a:endParaRPr lang="en-US"/>
          </a:p>
        </p:txBody>
      </p:sp>
    </p:spTree>
    <p:extLst>
      <p:ext uri="{BB962C8B-B14F-4D97-AF65-F5344CB8AC3E}">
        <p14:creationId xmlns:p14="http://schemas.microsoft.com/office/powerpoint/2010/main" val="13805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effectLst/>
              </a:rPr>
              <a:t>The</a:t>
            </a:r>
            <a:r>
              <a:rPr lang="en-US" sz="1200" baseline="0" dirty="0" smtClean="0">
                <a:effectLst/>
              </a:rPr>
              <a:t> main goal of the elected government in 2012  and re-elected in 2016, is the poverty reduction and s</a:t>
            </a:r>
            <a:r>
              <a:rPr lang="en-US" sz="1200" dirty="0" smtClean="0">
                <a:effectLst/>
              </a:rPr>
              <a:t>ocially oriented political platform.</a:t>
            </a:r>
            <a:r>
              <a:rPr lang="en-US" sz="1200" baseline="0" dirty="0" smtClean="0">
                <a:effectLst/>
              </a:rPr>
              <a:t> </a:t>
            </a:r>
            <a:r>
              <a:rPr lang="en-US" sz="1200" b="0" kern="1200" dirty="0" smtClean="0">
                <a:effectLst/>
                <a:latin typeface="+mn-lt"/>
                <a:ea typeface="+mn-ea"/>
                <a:cs typeface="+mn-cs"/>
              </a:rPr>
              <a:t>The strong political will pledged in the election platform was translated into an unprecedented, in 2013 almost 2-fold expansion of budgetary allocation for health.</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kern="1200" dirty="0" smtClean="0">
              <a:effectLst/>
              <a:latin typeface="+mn-lt"/>
              <a:ea typeface="+mn-ea"/>
              <a:cs typeface="+mn-cs"/>
            </a:endParaRP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effectLst/>
                <a:latin typeface="+mn-lt"/>
                <a:ea typeface="+mn-ea"/>
                <a:cs typeface="+mn-cs"/>
              </a:rPr>
              <a:t>The second major step towards securing enjoyment of health rights in the country was the launch of a Universal Health Care Program in February 2013. Georgia now has a foundation of universal entitlements within its health system, representing a major step towards improving access to health services for the entire population. </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kern="1200" dirty="0" smtClean="0">
              <a:effectLst/>
              <a:latin typeface="+mn-lt"/>
              <a:ea typeface="+mn-ea"/>
              <a:cs typeface="+mn-cs"/>
            </a:endParaRP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Although</a:t>
            </a:r>
            <a:r>
              <a:rPr lang="en-US" sz="1200" baseline="0" dirty="0" smtClean="0"/>
              <a:t> the health impact of the UHC program remained to be seen and will be apparent in the medium to long-term, very important achievements and results are already visible, </a:t>
            </a:r>
            <a:r>
              <a:rPr lang="en-US" sz="1200" kern="1200" dirty="0" smtClean="0">
                <a:effectLst/>
                <a:latin typeface="+mn-lt"/>
                <a:ea typeface="+mn-ea"/>
                <a:cs typeface="+mn-cs"/>
              </a:rPr>
              <a:t>specifically with respect to the financing scheme and greater equity in the health system.</a:t>
            </a:r>
            <a:r>
              <a:rPr lang="en-US" sz="1200" baseline="0" dirty="0" smtClean="0"/>
              <a:t> </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aseline="0" dirty="0" smtClean="0"/>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effectLst/>
                <a:latin typeface="+mn-lt"/>
                <a:ea typeface="+mn-ea"/>
                <a:cs typeface="+mn-cs"/>
              </a:rPr>
              <a:t>The survey carried out by the World Bank, the World Health Organization and the US Agency for International Development showed the main achievements of the Universal Healthcare Program: increased access to medical services, increased utilization of medical services, reduced financial barriers and enhanced coverage</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baseline="0" dirty="0" smtClean="0">
              <a:effectLst/>
              <a:latin typeface="+mn-lt"/>
              <a:ea typeface="+mn-ea"/>
              <a:cs typeface="+mn-cs"/>
            </a:endParaRPr>
          </a:p>
          <a:p>
            <a:pPr marL="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10</a:t>
            </a:fld>
            <a:endParaRPr lang="en-US"/>
          </a:p>
        </p:txBody>
      </p:sp>
    </p:spTree>
    <p:extLst>
      <p:ext uri="{BB962C8B-B14F-4D97-AF65-F5344CB8AC3E}">
        <p14:creationId xmlns:p14="http://schemas.microsoft.com/office/powerpoint/2010/main" val="2480334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9038"/>
          </a:xfrm>
        </p:spPr>
      </p:sp>
      <p:sp>
        <p:nvSpPr>
          <p:cNvPr id="3" name="Notes Placeholder 2"/>
          <p:cNvSpPr>
            <a:spLocks noGrp="1"/>
          </p:cNvSpPr>
          <p:nvPr>
            <p:ph type="body" idx="1"/>
          </p:nvPr>
        </p:nvSpPr>
        <p:spPr/>
        <p:txBody>
          <a:bodyPr/>
          <a:lstStyle/>
          <a:p>
            <a:pPr marL="171450" lvl="0" indent="-171450">
              <a:lnSpc>
                <a:spcPct val="120000"/>
              </a:lnSpc>
              <a:spcBef>
                <a:spcPts val="600"/>
              </a:spcBef>
              <a:buFont typeface="Arial" panose="020B0604020202020204" pitchFamily="34" charset="0"/>
              <a:buChar char="•"/>
            </a:pPr>
            <a:r>
              <a:rPr lang="en-US" dirty="0" smtClean="0"/>
              <a:t>The UHC program was accompanied with</a:t>
            </a:r>
            <a:r>
              <a:rPr lang="en-US" baseline="0" dirty="0" smtClean="0"/>
              <a:t> a substantial increase in the governments budget allocations. From 2012 to 2016, the health budget more than doubled, as a percentage of GDP it increased from 1.7 percent to 3% in 2016</a:t>
            </a:r>
            <a:r>
              <a:rPr lang="en-US" b="0" baseline="0" dirty="0" smtClean="0"/>
              <a:t>, but it’s still lower in  comparison with Euro average. </a:t>
            </a:r>
          </a:p>
          <a:p>
            <a:pPr marL="171450" lvl="0" indent="-171450">
              <a:lnSpc>
                <a:spcPct val="120000"/>
              </a:lnSpc>
              <a:spcBef>
                <a:spcPts val="600"/>
              </a:spcBef>
              <a:buFont typeface="Arial" panose="020B0604020202020204" pitchFamily="34" charset="0"/>
              <a:buChar char="•"/>
            </a:pPr>
            <a:endParaRPr lang="en-US" sz="1200" b="0" kern="1200" baseline="0" dirty="0" smtClean="0">
              <a:solidFill>
                <a:schemeClr val="tx1"/>
              </a:solidFill>
              <a:effectLst/>
              <a:latin typeface="+mn-lt"/>
              <a:ea typeface="+mn-ea"/>
              <a:cs typeface="+mn-cs"/>
            </a:endParaRPr>
          </a:p>
          <a:p>
            <a:pPr marL="171450" marR="0" lvl="0" indent="-171450" algn="l" defTabSz="914400" rtl="0" eaLnBrk="0" fontAlgn="base" latinLnBrk="0" hangingPunct="0">
              <a:lnSpc>
                <a:spcPct val="120000"/>
              </a:lnSpc>
              <a:spcBef>
                <a:spcPts val="600"/>
              </a:spcBef>
              <a:spcAft>
                <a:spcPct val="0"/>
              </a:spcAft>
              <a:buClrTx/>
              <a:buSzTx/>
              <a:buFont typeface="Arial" panose="020B0604020202020204" pitchFamily="34" charset="0"/>
              <a:buChar char="•"/>
              <a:tabLst/>
              <a:defRPr/>
            </a:pPr>
            <a:r>
              <a:rPr lang="ka-GE" sz="1200" b="0" kern="1200" dirty="0" smtClean="0">
                <a:solidFill>
                  <a:schemeClr val="tx1"/>
                </a:solidFill>
                <a:effectLst/>
                <a:latin typeface="+mn-lt"/>
                <a:ea typeface="+mn-ea"/>
                <a:cs typeface="+mn-cs"/>
              </a:rPr>
              <a:t>The share of the </a:t>
            </a:r>
            <a:r>
              <a:rPr lang="en-US" sz="1200" b="0" kern="1200" dirty="0" smtClean="0">
                <a:solidFill>
                  <a:schemeClr val="tx1"/>
                </a:solidFill>
                <a:effectLst/>
                <a:latin typeface="+mn-lt"/>
                <a:ea typeface="+mn-ea"/>
                <a:cs typeface="+mn-cs"/>
              </a:rPr>
              <a:t>out-of-</a:t>
            </a:r>
            <a:r>
              <a:rPr lang="ka-GE" sz="1200" b="0" kern="1200" dirty="0" smtClean="0">
                <a:solidFill>
                  <a:schemeClr val="tx1"/>
                </a:solidFill>
                <a:effectLst/>
                <a:latin typeface="+mn-lt"/>
                <a:ea typeface="+mn-ea"/>
                <a:cs typeface="+mn-cs"/>
              </a:rPr>
              <a:t>pocket </a:t>
            </a:r>
            <a:r>
              <a:rPr lang="en-US" sz="1200" b="0" kern="1200" dirty="0" smtClean="0">
                <a:solidFill>
                  <a:schemeClr val="tx1"/>
                </a:solidFill>
                <a:effectLst/>
                <a:latin typeface="+mn-lt"/>
                <a:ea typeface="+mn-ea"/>
                <a:cs typeface="+mn-cs"/>
              </a:rPr>
              <a:t>payments </a:t>
            </a:r>
            <a:r>
              <a:rPr lang="ka-GE" sz="1200" b="0" kern="1200" dirty="0" smtClean="0">
                <a:solidFill>
                  <a:schemeClr val="tx1"/>
                </a:solidFill>
                <a:effectLst/>
                <a:latin typeface="+mn-lt"/>
                <a:ea typeface="+mn-ea"/>
                <a:cs typeface="+mn-cs"/>
              </a:rPr>
              <a:t>in total </a:t>
            </a:r>
            <a:r>
              <a:rPr lang="en-US" sz="1200" b="0" kern="1200" dirty="0" smtClean="0">
                <a:solidFill>
                  <a:schemeClr val="tx1"/>
                </a:solidFill>
                <a:effectLst/>
                <a:latin typeface="+mn-lt"/>
                <a:ea typeface="+mn-ea"/>
                <a:cs typeface="+mn-cs"/>
              </a:rPr>
              <a:t>health </a:t>
            </a:r>
            <a:r>
              <a:rPr lang="ka-GE" sz="1200" b="0" kern="1200" dirty="0" smtClean="0">
                <a:solidFill>
                  <a:schemeClr val="tx1"/>
                </a:solidFill>
                <a:effectLst/>
                <a:latin typeface="+mn-lt"/>
                <a:ea typeface="+mn-ea"/>
                <a:cs typeface="+mn-cs"/>
              </a:rPr>
              <a:t>expend</a:t>
            </a:r>
            <a:r>
              <a:rPr lang="en-US" sz="1200" b="0" kern="1200" dirty="0" err="1" smtClean="0">
                <a:solidFill>
                  <a:schemeClr val="tx1"/>
                </a:solidFill>
                <a:effectLst/>
                <a:latin typeface="+mn-lt"/>
                <a:ea typeface="+mn-ea"/>
                <a:cs typeface="+mn-cs"/>
              </a:rPr>
              <a:t>itures</a:t>
            </a:r>
            <a:r>
              <a:rPr lang="en-US" sz="1200" b="0" kern="1200" dirty="0" smtClean="0">
                <a:solidFill>
                  <a:schemeClr val="tx1"/>
                </a:solidFill>
                <a:effectLst/>
                <a:latin typeface="+mn-lt"/>
                <a:ea typeface="+mn-ea"/>
                <a:cs typeface="+mn-cs"/>
              </a:rPr>
              <a:t> </a:t>
            </a:r>
            <a:r>
              <a:rPr lang="ka-GE" sz="1200" b="0" kern="1200" dirty="0" smtClean="0">
                <a:solidFill>
                  <a:schemeClr val="tx1"/>
                </a:solidFill>
                <a:effectLst/>
                <a:latin typeface="+mn-lt"/>
                <a:ea typeface="+mn-ea"/>
                <a:cs typeface="+mn-cs"/>
              </a:rPr>
              <a:t>has significantly decreased from 73% </a:t>
            </a:r>
            <a:r>
              <a:rPr lang="en-US" sz="1200" b="0" kern="1200" dirty="0" smtClean="0">
                <a:solidFill>
                  <a:schemeClr val="tx1"/>
                </a:solidFill>
                <a:effectLst/>
                <a:latin typeface="+mn-lt"/>
                <a:ea typeface="+mn-ea"/>
                <a:cs typeface="+mn-cs"/>
              </a:rPr>
              <a:t>(in 2012) </a:t>
            </a:r>
            <a:r>
              <a:rPr lang="ka-GE" sz="1200" b="0" kern="1200" dirty="0" smtClean="0">
                <a:solidFill>
                  <a:schemeClr val="tx1"/>
                </a:solidFill>
                <a:effectLst/>
                <a:latin typeface="+mn-lt"/>
                <a:ea typeface="+mn-ea"/>
                <a:cs typeface="+mn-cs"/>
              </a:rPr>
              <a:t>to 57% (</a:t>
            </a:r>
            <a:r>
              <a:rPr lang="en-US" sz="1200" b="0" kern="1200" dirty="0" smtClean="0">
                <a:solidFill>
                  <a:schemeClr val="tx1"/>
                </a:solidFill>
                <a:effectLst/>
                <a:latin typeface="+mn-lt"/>
                <a:ea typeface="+mn-ea"/>
                <a:cs typeface="+mn-cs"/>
              </a:rPr>
              <a:t>in </a:t>
            </a:r>
            <a:r>
              <a:rPr lang="ka-GE" sz="1200" b="0" kern="1200" dirty="0" smtClean="0">
                <a:solidFill>
                  <a:schemeClr val="tx1"/>
                </a:solidFill>
                <a:effectLst/>
                <a:latin typeface="+mn-lt"/>
                <a:ea typeface="+mn-ea"/>
                <a:cs typeface="+mn-cs"/>
              </a:rPr>
              <a:t>2015), mainly due to the lower cost of hospitalization, which is a direct consequence of the universal healthcare program.</a:t>
            </a:r>
            <a:endParaRPr lang="en-US" sz="1200" b="1" kern="1200" dirty="0" smtClean="0">
              <a:solidFill>
                <a:schemeClr val="tx1"/>
              </a:solidFill>
              <a:effectLst/>
              <a:latin typeface="+mn-lt"/>
              <a:ea typeface="+mn-ea"/>
              <a:cs typeface="+mn-cs"/>
            </a:endParaRPr>
          </a:p>
          <a:p>
            <a:pPr marL="171450" lvl="0" indent="-171450">
              <a:lnSpc>
                <a:spcPct val="120000"/>
              </a:lnSpc>
              <a:spcBef>
                <a:spcPts val="600"/>
              </a:spcBef>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5ABEA5C9-79DF-4EAB-B6EC-DD2CD99996A7}" type="slidenum">
              <a:rPr lang="en-GB" smtClean="0"/>
              <a:t>11</a:t>
            </a:fld>
            <a:endParaRPr lang="en-GB" dirty="0"/>
          </a:p>
        </p:txBody>
      </p:sp>
    </p:spTree>
    <p:extLst>
      <p:ext uri="{BB962C8B-B14F-4D97-AF65-F5344CB8AC3E}">
        <p14:creationId xmlns:p14="http://schemas.microsoft.com/office/powerpoint/2010/main" val="147952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coverage of population</a:t>
            </a:r>
            <a:r>
              <a:rPr lang="en-US" baseline="0" dirty="0" smtClean="0"/>
              <a:t> improved as demonstrated by the series of health care utilization and expenditures surveys. Over half of the population were covered first time. </a:t>
            </a:r>
            <a:r>
              <a:rPr lang="en-US" dirty="0" smtClean="0"/>
              <a:t>We have seen a surge in utilization of the health care services. </a:t>
            </a:r>
            <a:r>
              <a:rPr lang="en-US" sz="1200" b="0" kern="1200" dirty="0" smtClean="0">
                <a:solidFill>
                  <a:schemeClr val="tx1"/>
                </a:solidFill>
                <a:effectLst/>
                <a:latin typeface="+mn-lt"/>
                <a:ea typeface="+mn-ea"/>
                <a:cs typeface="+mn-cs"/>
              </a:rPr>
              <a:t>In Georgia, during last 2 decades, this indicator did not exceed 2.2. In the frame of the UHC </a:t>
            </a:r>
            <a:r>
              <a:rPr lang="en-US" sz="1200" b="0" kern="1200" dirty="0" err="1" smtClean="0">
                <a:solidFill>
                  <a:schemeClr val="tx1"/>
                </a:solidFill>
                <a:effectLst/>
                <a:latin typeface="+mn-lt"/>
                <a:ea typeface="+mn-ea"/>
                <a:cs typeface="+mn-cs"/>
              </a:rPr>
              <a:t>programme</a:t>
            </a:r>
            <a:r>
              <a:rPr lang="en-US" sz="1200" b="0" kern="1200" dirty="0" smtClean="0">
                <a:solidFill>
                  <a:schemeClr val="tx1"/>
                </a:solidFill>
                <a:effectLst/>
                <a:latin typeface="+mn-lt"/>
                <a:ea typeface="+mn-ea"/>
                <a:cs typeface="+mn-cs"/>
              </a:rPr>
              <a:t> the numbers of out- and in-patient encounters continued to grow due to increased accessibility of healthcare services. In 2016, the number of contacts with out-patient facilities per capita reached 4.0.</a:t>
            </a:r>
            <a:endParaRPr lang="en-US" sz="1200" b="1"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12</a:t>
            </a:fld>
            <a:endParaRPr lang="en-US"/>
          </a:p>
        </p:txBody>
      </p:sp>
    </p:spTree>
    <p:extLst>
      <p:ext uri="{BB962C8B-B14F-4D97-AF65-F5344CB8AC3E}">
        <p14:creationId xmlns:p14="http://schemas.microsoft.com/office/powerpoint/2010/main" val="424207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One of the important flagship</a:t>
            </a:r>
            <a:r>
              <a:rPr lang="en-US" sz="1200" b="0" kern="1200" baseline="0" dirty="0" smtClean="0">
                <a:solidFill>
                  <a:schemeClr val="tx1"/>
                </a:solidFill>
                <a:effectLst/>
                <a:latin typeface="+mn-lt"/>
                <a:ea typeface="+mn-ea"/>
                <a:cs typeface="+mn-cs"/>
              </a:rPr>
              <a:t> program in Georgia is </a:t>
            </a:r>
            <a:r>
              <a:rPr lang="en-US" sz="1200" b="0" kern="1200" baseline="0" dirty="0" err="1" smtClean="0">
                <a:solidFill>
                  <a:schemeClr val="tx1"/>
                </a:solidFill>
                <a:effectLst/>
                <a:latin typeface="+mn-lt"/>
                <a:ea typeface="+mn-ea"/>
                <a:cs typeface="+mn-cs"/>
              </a:rPr>
              <a:t>Hep</a:t>
            </a:r>
            <a:r>
              <a:rPr lang="en-US" sz="1200" b="0" kern="1200" baseline="0" dirty="0" smtClean="0">
                <a:solidFill>
                  <a:schemeClr val="tx1"/>
                </a:solidFill>
                <a:effectLst/>
                <a:latin typeface="+mn-lt"/>
                <a:ea typeface="+mn-ea"/>
                <a:cs typeface="+mn-cs"/>
              </a:rPr>
              <a:t> C elimination by 2020. Georgia became on of the model country globally, we have a very ambitious goal  and hope to reach this goal by 2020. </a:t>
            </a:r>
            <a:r>
              <a:rPr lang="en-US" sz="1200" kern="1200" dirty="0" smtClean="0">
                <a:solidFill>
                  <a:schemeClr val="tx1"/>
                </a:solidFill>
                <a:effectLst/>
                <a:latin typeface="+mn-lt"/>
                <a:ea typeface="+mn-ea"/>
                <a:cs typeface="+mn-cs"/>
              </a:rPr>
              <a:t>In 2015, Hepatitis C elimination program - This flagship public-private partnership  has been  launched, with greatest efforts of the Government of Georgia, the US Center for Disease Control and the World Health Organization and with support of the pharmaceutical company "Gilead". </a:t>
            </a:r>
            <a:r>
              <a:rPr lang="en-US" sz="1200" b="0" kern="1200" baseline="0" dirty="0" smtClean="0">
                <a:solidFill>
                  <a:schemeClr val="tx1"/>
                </a:solidFill>
                <a:effectLst/>
                <a:latin typeface="+mn-lt"/>
                <a:ea typeface="+mn-ea"/>
                <a:cs typeface="+mn-cs"/>
              </a:rPr>
              <a:t>Starting with 4 sites in 2015, currently 32 service centers in different cities, including 1 center in penitentiary system, are providing diagnostic and treatment services to the elimination program beneficiaries. Since the launch of the program in 2015 through January, 2018, 42597 patients started and 38506 patients completed the treatment. Cure rate reached 98.2%.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Based on available data, Georgia is among the countries with high hepatitis C (HCV) Prevalence.</a:t>
            </a:r>
            <a:r>
              <a:rPr lang="en-US" sz="1200" b="0"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2015 </a:t>
            </a:r>
            <a:r>
              <a:rPr lang="en-US" sz="1200" b="0" i="0" u="none" strike="noStrike" kern="1200" baseline="0" dirty="0">
                <a:solidFill>
                  <a:schemeClr val="tx1"/>
                </a:solidFill>
                <a:latin typeface="+mn-lt"/>
                <a:ea typeface="+mn-ea"/>
                <a:cs typeface="+mn-cs"/>
              </a:rPr>
              <a:t>National survey conducted by NCDC and CDC revealed that ~150 thousand people are infected with active HCV infection and need to be treated. </a:t>
            </a:r>
            <a:r>
              <a:rPr lang="en-US" sz="1200" b="0" kern="1200" dirty="0" smtClean="0">
                <a:solidFill>
                  <a:schemeClr val="tx1"/>
                </a:solidFill>
                <a:effectLst/>
                <a:latin typeface="+mn-lt"/>
                <a:ea typeface="+mn-ea"/>
                <a:cs typeface="+mn-cs"/>
              </a:rPr>
              <a:t>The survey estimated that 7.7% of population are anti-HCV positive and 5.4% are HCV RNA positive.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ka-GE" dirty="0"/>
          </a:p>
        </p:txBody>
      </p:sp>
      <p:sp>
        <p:nvSpPr>
          <p:cNvPr id="4" name="Slide Number Placeholder 3"/>
          <p:cNvSpPr>
            <a:spLocks noGrp="1"/>
          </p:cNvSpPr>
          <p:nvPr>
            <p:ph type="sldNum" sz="quarter" idx="10"/>
          </p:nvPr>
        </p:nvSpPr>
        <p:spPr/>
        <p:txBody>
          <a:bodyPr/>
          <a:lstStyle/>
          <a:p>
            <a:fld id="{26040ACB-3D6A-4C81-884E-7407748451C4}" type="slidenum">
              <a:rPr lang="ka-GE" smtClean="0"/>
              <a:t>13</a:t>
            </a:fld>
            <a:endParaRPr lang="ka-GE"/>
          </a:p>
        </p:txBody>
      </p:sp>
    </p:spTree>
    <p:extLst>
      <p:ext uri="{BB962C8B-B14F-4D97-AF65-F5344CB8AC3E}">
        <p14:creationId xmlns:p14="http://schemas.microsoft.com/office/powerpoint/2010/main" val="1897419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7381" y="4666456"/>
            <a:ext cx="5407974" cy="4474851"/>
          </a:xfrm>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0" dirty="0" smtClean="0"/>
              <a:t>Strengthening of the Public health Emergency Preparedness the highest priority for our country, we are strongly following the requirements of the IHR and GHSA.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kern="1200" dirty="0" smtClean="0">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effectLst/>
                <a:latin typeface="+mn-lt"/>
                <a:ea typeface="+mn-ea"/>
                <a:cs typeface="+mn-cs"/>
              </a:rPr>
              <a:t>Georgia reached the full compliance with the core IHR requirements by the June 2012 deadline set by the World Health Organization (WHO). </a:t>
            </a:r>
          </a:p>
          <a:p>
            <a:pPr marL="171450" indent="-171450">
              <a:buFont typeface="Arial" panose="020B0604020202020204" pitchFamily="34" charset="0"/>
              <a:buChar char="•"/>
            </a:pPr>
            <a:endParaRPr lang="en-US" b="0" dirty="0" smtClean="0"/>
          </a:p>
          <a:p>
            <a:pPr marL="171450" indent="-171450">
              <a:buFont typeface="Arial" panose="020B0604020202020204" pitchFamily="34" charset="0"/>
              <a:buChar char="•"/>
            </a:pPr>
            <a:r>
              <a:rPr lang="en-US" sz="1200" b="0" kern="1200" dirty="0" smtClean="0">
                <a:effectLst/>
                <a:latin typeface="+mn-lt"/>
                <a:ea typeface="+mn-ea"/>
                <a:cs typeface="+mn-cs"/>
              </a:rPr>
              <a:t>Georgia is a part of the GHSA since its initiation till this moment and participates in all of technical meetings. We are  lead an Action Package of Real-Time Surveillance with Norway and contribute to Zoonotic Disease and National Laboratory System Action Packages.  Georgia is one of the first countries</a:t>
            </a:r>
            <a:r>
              <a:rPr lang="en-US" sz="1200" b="0" kern="1200" baseline="0" dirty="0" smtClean="0">
                <a:effectLst/>
                <a:latin typeface="+mn-lt"/>
                <a:ea typeface="+mn-ea"/>
                <a:cs typeface="+mn-cs"/>
              </a:rPr>
              <a:t> went through the external assessment of the GHSA capabilities.</a:t>
            </a:r>
            <a:endParaRPr lang="en-US" sz="1200" b="0" kern="1200" dirty="0" smtClean="0">
              <a:effectLst/>
              <a:latin typeface="+mn-lt"/>
              <a:ea typeface="+mn-ea"/>
              <a:cs typeface="+mn-cs"/>
            </a:endParaRPr>
          </a:p>
          <a:p>
            <a:pPr marL="171450" indent="-171450">
              <a:buFont typeface="Arial" panose="020B0604020202020204" pitchFamily="34" charset="0"/>
              <a:buChar char="•"/>
            </a:pPr>
            <a:endParaRPr lang="en-US" sz="1200" b="1" kern="1200" dirty="0" smtClean="0">
              <a:effectLst/>
              <a:latin typeface="+mn-lt"/>
              <a:ea typeface="+mn-ea"/>
              <a:cs typeface="+mn-cs"/>
            </a:endParaRPr>
          </a:p>
          <a:p>
            <a:pPr marL="171450" indent="-171450">
              <a:buFont typeface="Arial" panose="020B0604020202020204" pitchFamily="34" charset="0"/>
              <a:buChar char="•"/>
            </a:pPr>
            <a:r>
              <a:rPr lang="en-US" sz="1200" kern="1200" dirty="0" smtClean="0">
                <a:effectLst/>
                <a:latin typeface="+mn-lt"/>
                <a:ea typeface="+mn-ea"/>
                <a:cs typeface="+mn-cs"/>
              </a:rPr>
              <a:t>GHSA has become a new vision for Georgia since it’s launch, when first external assessment of baseline GHSA capabilities was conducted and since Georgia took a path to </a:t>
            </a:r>
            <a:r>
              <a:rPr lang="en-US" sz="1200" b="1" kern="1200" dirty="0" smtClean="0">
                <a:effectLst/>
                <a:latin typeface="+mn-lt"/>
                <a:ea typeface="+mn-ea"/>
                <a:cs typeface="+mn-cs"/>
              </a:rPr>
              <a:t>s and. </a:t>
            </a:r>
            <a:r>
              <a:rPr lang="en-US" sz="1200" kern="1200" dirty="0" smtClean="0">
                <a:effectLst/>
              </a:rPr>
              <a:t>The National Center for Disease Control and Public Health (NCDC) is designated as the National Focal Point (NFP).</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14</a:t>
            </a:fld>
            <a:endParaRPr lang="en-US"/>
          </a:p>
        </p:txBody>
      </p:sp>
    </p:spTree>
    <p:extLst>
      <p:ext uri="{BB962C8B-B14F-4D97-AF65-F5344CB8AC3E}">
        <p14:creationId xmlns:p14="http://schemas.microsoft.com/office/powerpoint/2010/main" val="369289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Last </a:t>
            </a:r>
            <a:r>
              <a:rPr lang="en-US" sz="1200" kern="1200" dirty="0" smtClean="0">
                <a:effectLst/>
                <a:latin typeface="+mn-lt"/>
                <a:ea typeface="+mn-ea"/>
                <a:cs typeface="+mn-cs"/>
              </a:rPr>
              <a:t>5 years t</a:t>
            </a:r>
            <a:r>
              <a:rPr lang="ka-GE" sz="1200" kern="1200" dirty="0" smtClean="0">
                <a:effectLst/>
                <a:latin typeface="+mn-lt"/>
                <a:ea typeface="+mn-ea"/>
                <a:cs typeface="+mn-cs"/>
              </a:rPr>
              <a:t>he state </a:t>
            </a:r>
            <a:r>
              <a:rPr lang="en-US" sz="1200" kern="1200" dirty="0" smtClean="0">
                <a:effectLst/>
                <a:latin typeface="+mn-lt"/>
                <a:ea typeface="+mn-ea"/>
                <a:cs typeface="+mn-cs"/>
              </a:rPr>
              <a:t>budget allocations</a:t>
            </a:r>
            <a:r>
              <a:rPr lang="ka-GE" sz="1200" kern="1200" dirty="0" smtClean="0">
                <a:effectLst/>
                <a:latin typeface="+mn-lt"/>
                <a:ea typeface="+mn-ea"/>
                <a:cs typeface="+mn-cs"/>
              </a:rPr>
              <a:t> for the health sector </a:t>
            </a:r>
            <a:r>
              <a:rPr lang="en-US" sz="1200" kern="1200" dirty="0" smtClean="0">
                <a:effectLst/>
                <a:latin typeface="+mn-lt"/>
                <a:ea typeface="+mn-ea"/>
                <a:cs typeface="+mn-cs"/>
              </a:rPr>
              <a:t>substantially increased, but </a:t>
            </a:r>
            <a:r>
              <a:rPr lang="en-GB" sz="1200" kern="1200" dirty="0" smtClean="0">
                <a:effectLst/>
                <a:latin typeface="Arial" panose="020B0604020202020204" pitchFamily="34" charset="0"/>
                <a:ea typeface="+mn-ea"/>
                <a:cs typeface="Arial" panose="020B0604020202020204" pitchFamily="34" charset="0"/>
              </a:rPr>
              <a:t>t</a:t>
            </a:r>
            <a:r>
              <a:rPr lang="en-GB" dirty="0" smtClean="0">
                <a:latin typeface="Arial" panose="020B0604020202020204" pitchFamily="34" charset="0"/>
                <a:cs typeface="Arial" panose="020B0604020202020204" pitchFamily="34" charset="0"/>
              </a:rPr>
              <a:t>he gap between current public spending and what is needed is large. </a:t>
            </a:r>
            <a:r>
              <a:rPr lang="hu-HU" dirty="0" smtClean="0"/>
              <a:t>More public spending and better health policies</a:t>
            </a:r>
            <a:r>
              <a:rPr lang="en-GB" dirty="0" smtClean="0"/>
              <a:t> are important to fill important gaps in coverage.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dirty="0" smtClean="0"/>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40% of total health spending is on pharmaceuticals</a:t>
            </a:r>
            <a:r>
              <a:rPr lang="en-US" sz="1200" b="0" baseline="0" dirty="0" smtClean="0">
                <a:latin typeface="+mn-lt"/>
              </a:rPr>
              <a:t> and m</a:t>
            </a:r>
            <a:r>
              <a:rPr lang="en-US" sz="1200" b="0" dirty="0" smtClean="0">
                <a:latin typeface="+mn-lt"/>
              </a:rPr>
              <a:t>ost of this is paid for out-of-pocket. </a:t>
            </a:r>
            <a:r>
              <a:rPr lang="en-US" baseline="0" dirty="0" smtClean="0"/>
              <a:t>From June 2017, people living below the poverty line have covered by the essential outpatient pharmaceuticals for four chronic conditions. We are planed extension of </a:t>
            </a:r>
            <a:r>
              <a:rPr lang="en-GB" sz="1200" b="0" dirty="0" smtClean="0">
                <a:latin typeface="+mn-lt"/>
                <a:cs typeface="Arial" panose="020B0604020202020204" pitchFamily="34" charset="0"/>
              </a:rPr>
              <a:t> coverage of outpatient </a:t>
            </a:r>
            <a:r>
              <a:rPr lang="en-GB" sz="1200" b="0" dirty="0" smtClean="0">
                <a:latin typeface="+mn-lt"/>
                <a:cs typeface="Arial" panose="020B0604020202020204" pitchFamily="34" charset="0"/>
              </a:rPr>
              <a:t>medicines for better health, wealth and value. </a:t>
            </a:r>
            <a:r>
              <a:rPr lang="en-US" sz="1200" b="0" dirty="0" smtClean="0">
                <a:latin typeface="+mn-lt"/>
                <a:cs typeface="Arial" panose="020B0604020202020204" pitchFamily="34" charset="0"/>
              </a:rPr>
              <a:t>We </a:t>
            </a:r>
            <a:r>
              <a:rPr lang="en-US" sz="1200" b="0" dirty="0" smtClean="0">
                <a:latin typeface="+mn-lt"/>
                <a:cs typeface="Arial" panose="020B0604020202020204" pitchFamily="34" charset="0"/>
              </a:rPr>
              <a:t>move to a more primary care centered service delivery model.</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dirty="0" smtClean="0">
              <a:latin typeface="+mn-lt"/>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We</a:t>
            </a:r>
            <a:r>
              <a:rPr lang="en-US" sz="1200" b="0" baseline="0" dirty="0" smtClean="0">
                <a:latin typeface="+mn-lt"/>
              </a:rPr>
              <a:t> are </a:t>
            </a:r>
            <a:r>
              <a:rPr lang="en-US" sz="1200" b="0" dirty="0" smtClean="0">
                <a:latin typeface="+mn-lt"/>
              </a:rPr>
              <a:t>trying</a:t>
            </a:r>
            <a:r>
              <a:rPr lang="en-US" sz="1200" b="0" baseline="0" dirty="0" smtClean="0">
                <a:latin typeface="+mn-lt"/>
              </a:rPr>
              <a:t> to </a:t>
            </a:r>
            <a:r>
              <a:rPr lang="en-US" sz="1200" b="0" dirty="0" smtClean="0">
                <a:latin typeface="+mn-lt"/>
              </a:rPr>
              <a:t> </a:t>
            </a:r>
            <a:r>
              <a:rPr lang="en-US" sz="1200" b="0" baseline="0" dirty="0" smtClean="0">
                <a:latin typeface="+mn-lt"/>
              </a:rPr>
              <a:t>employ e</a:t>
            </a:r>
            <a:r>
              <a:rPr lang="en-US" sz="1200" b="0" dirty="0" smtClean="0">
                <a:latin typeface="+mn-lt"/>
              </a:rPr>
              <a:t>fficiency savings: get better value for money from existing resources.</a:t>
            </a:r>
            <a:r>
              <a:rPr lang="en-US" sz="1200" b="0" baseline="0" dirty="0" smtClean="0">
                <a:latin typeface="+mn-lt"/>
              </a:rPr>
              <a:t> By WHO technical support, s</a:t>
            </a:r>
            <a:r>
              <a:rPr lang="en-US" sz="1200" kern="1200" dirty="0" smtClean="0">
                <a:effectLst/>
                <a:latin typeface="+mn-lt"/>
                <a:ea typeface="+mn-ea"/>
                <a:cs typeface="+mn-cs"/>
              </a:rPr>
              <a:t>ince March 2017, selective contracting was introduced for childbirth and caesarean section and neonatal intensive care services, from July - II-III level intensive care, and from January for providers of emergency hospital services. WHO experts help</a:t>
            </a:r>
            <a:r>
              <a:rPr lang="en-US" sz="1200" kern="1200" baseline="0" dirty="0" smtClean="0">
                <a:effectLst/>
                <a:latin typeface="+mn-lt"/>
                <a:ea typeface="+mn-ea"/>
                <a:cs typeface="+mn-cs"/>
              </a:rPr>
              <a:t> us to implement new reimbursement mechanism and </a:t>
            </a:r>
            <a:r>
              <a:rPr lang="en-GB" dirty="0" smtClean="0">
                <a:latin typeface="Arial" panose="020B0604020202020204" pitchFamily="34" charset="0"/>
                <a:cs typeface="Arial" panose="020B0604020202020204" pitchFamily="34" charset="0"/>
              </a:rPr>
              <a:t>performance based financing. </a:t>
            </a:r>
            <a:r>
              <a:rPr lang="en-US" sz="1200" kern="1200" dirty="0" smtClean="0">
                <a:effectLst/>
                <a:latin typeface="+mn-lt"/>
                <a:ea typeface="+mn-ea"/>
                <a:cs typeface="+mn-cs"/>
              </a:rPr>
              <a:t>We are finalized DRG implementation plan for 2018-2019. </a:t>
            </a:r>
            <a:r>
              <a:rPr lang="en-US" sz="1200" b="0" dirty="0" smtClean="0">
                <a:latin typeface="+mn-lt"/>
              </a:rPr>
              <a:t>Need to move away from passive purchasing: selective contracting,</a:t>
            </a:r>
            <a:r>
              <a:rPr lang="en-US" sz="1200" b="0" baseline="0" dirty="0" smtClean="0">
                <a:latin typeface="+mn-lt"/>
              </a:rPr>
              <a:t> </a:t>
            </a:r>
            <a:r>
              <a:rPr lang="en-US" sz="1200" b="0" dirty="0" smtClean="0">
                <a:latin typeface="+mn-lt"/>
              </a:rPr>
              <a:t>performance monitoring,</a:t>
            </a:r>
            <a:r>
              <a:rPr lang="en-US" sz="1200" b="0" baseline="0" dirty="0" smtClean="0">
                <a:latin typeface="+mn-lt"/>
              </a:rPr>
              <a:t> </a:t>
            </a:r>
            <a:r>
              <a:rPr lang="en-US" sz="1200" b="0" dirty="0" smtClean="0">
                <a:latin typeface="+mn-lt"/>
              </a:rPr>
              <a:t>make better use of information and health information systems broadly</a:t>
            </a:r>
            <a:r>
              <a:rPr lang="en-US" sz="1200" b="0" dirty="0" smtClean="0">
                <a:latin typeface="+mn-lt"/>
              </a:rPr>
              <a: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dirty="0" smtClean="0">
              <a:latin typeface="+mn-lt"/>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smtClean="0">
                <a:latin typeface="+mn-lt"/>
              </a:rPr>
              <a:t>We would like to thank our collaborators from the WHO whose support was crucial for us to achieving the main goal: ensure healthy lives and prosperity of our population.</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dirty="0" smtClean="0">
              <a:latin typeface="+mn-lt"/>
            </a:endParaRPr>
          </a:p>
          <a:p>
            <a:endParaRPr lang="en-US" dirty="0" smtClean="0"/>
          </a:p>
          <a:p>
            <a:pPr marL="0" indent="0">
              <a:buNone/>
            </a:pPr>
            <a:endParaRPr lang="en-US" b="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15</a:t>
            </a:fld>
            <a:endParaRPr lang="en-US"/>
          </a:p>
        </p:txBody>
      </p:sp>
    </p:spTree>
    <p:extLst>
      <p:ext uri="{BB962C8B-B14F-4D97-AF65-F5344CB8AC3E}">
        <p14:creationId xmlns:p14="http://schemas.microsoft.com/office/powerpoint/2010/main" val="3767809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16</a:t>
            </a:fld>
            <a:endParaRPr lang="en-US"/>
          </a:p>
        </p:txBody>
      </p:sp>
    </p:spTree>
    <p:extLst>
      <p:ext uri="{BB962C8B-B14F-4D97-AF65-F5344CB8AC3E}">
        <p14:creationId xmlns:p14="http://schemas.microsoft.com/office/powerpoint/2010/main" val="4123621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n-US" b="0" dirty="0" smtClean="0">
                <a:latin typeface="Tw Cen MT" panose="020B0602020104020603" pitchFamily="34" charset="0"/>
              </a:rPr>
              <a:t>The population of Georgia has declined</a:t>
            </a:r>
            <a:r>
              <a:rPr lang="en-US" b="0" baseline="0" dirty="0" smtClean="0">
                <a:latin typeface="Tw Cen MT" panose="020B0602020104020603" pitchFamily="34" charset="0"/>
              </a:rPr>
              <a:t> during the last 25 years, largely due to the outmigration and according to the census conducted in 2014, it is 3,7 </a:t>
            </a:r>
            <a:r>
              <a:rPr lang="en-US" b="0" baseline="0" dirty="0" err="1" smtClean="0">
                <a:latin typeface="Tw Cen MT" panose="020B0602020104020603" pitchFamily="34" charset="0"/>
              </a:rPr>
              <a:t>mln</a:t>
            </a:r>
            <a:r>
              <a:rPr lang="en-US" b="0" baseline="0" dirty="0" smtClean="0">
                <a:latin typeface="Tw Cen MT" panose="020B0602020104020603" pitchFamily="34" charset="0"/>
              </a:rPr>
              <a:t>. </a:t>
            </a:r>
          </a:p>
          <a:p>
            <a:pPr marL="171450" indent="-171450">
              <a:lnSpc>
                <a:spcPct val="100000"/>
              </a:lnSpc>
              <a:buFont typeface="Arial" panose="020B0604020202020204" pitchFamily="34" charset="0"/>
              <a:buChar char="•"/>
            </a:pPr>
            <a:r>
              <a:rPr lang="en-US" b="0" dirty="0" smtClean="0">
                <a:latin typeface="Tw Cen MT" panose="020B0602020104020603" pitchFamily="34" charset="0"/>
              </a:rPr>
              <a:t>Georgia has made a good progress in improving health outcomes. </a:t>
            </a:r>
            <a:r>
              <a:rPr lang="en-US" sz="1200" b="0" kern="0" dirty="0" smtClean="0">
                <a:solidFill>
                  <a:schemeClr val="tx1"/>
                </a:solidFill>
                <a:latin typeface="+mn-lt"/>
                <a:ea typeface="+mn-ea"/>
                <a:cs typeface="+mn-cs"/>
              </a:rPr>
              <a:t>Life expectancy has increased by about 4</a:t>
            </a:r>
            <a:r>
              <a:rPr lang="en-US" sz="1200" b="0" kern="0" baseline="0" dirty="0" smtClean="0">
                <a:solidFill>
                  <a:schemeClr val="tx1"/>
                </a:solidFill>
                <a:latin typeface="+mn-lt"/>
                <a:ea typeface="+mn-ea"/>
                <a:cs typeface="+mn-cs"/>
              </a:rPr>
              <a:t> </a:t>
            </a:r>
            <a:r>
              <a:rPr lang="en-US" sz="1200" b="0" kern="0" dirty="0" smtClean="0">
                <a:solidFill>
                  <a:schemeClr val="tx1"/>
                </a:solidFill>
                <a:latin typeface="+mn-lt"/>
                <a:ea typeface="+mn-ea"/>
                <a:cs typeface="+mn-cs"/>
              </a:rPr>
              <a:t>years over the few</a:t>
            </a:r>
            <a:r>
              <a:rPr lang="en-US" sz="1200" b="0" kern="0" baseline="0" dirty="0" smtClean="0">
                <a:solidFill>
                  <a:schemeClr val="tx1"/>
                </a:solidFill>
                <a:latin typeface="+mn-lt"/>
                <a:ea typeface="+mn-ea"/>
                <a:cs typeface="+mn-cs"/>
              </a:rPr>
              <a:t> decades and currently is at 72.7 years.</a:t>
            </a:r>
            <a:endParaRPr lang="en-US" sz="1200" b="0" kern="0" dirty="0" smtClean="0">
              <a:solidFill>
                <a:schemeClr val="tx1"/>
              </a:solidFill>
              <a:latin typeface="+mn-lt"/>
              <a:ea typeface="+mn-ea"/>
              <a:cs typeface="+mn-cs"/>
            </a:endParaRP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Significant declines in under-five mortality and infant mortality and Georgia has been able to reach the Millennium Development Goal 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a:t>
            </a:fld>
            <a:endParaRPr lang="en-US"/>
          </a:p>
        </p:txBody>
      </p:sp>
    </p:spTree>
    <p:extLst>
      <p:ext uri="{BB962C8B-B14F-4D97-AF65-F5344CB8AC3E}">
        <p14:creationId xmlns:p14="http://schemas.microsoft.com/office/powerpoint/2010/main" val="329646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30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Georgia</a:t>
            </a:r>
            <a:r>
              <a:rPr lang="en-US" baseline="0" dirty="0" smtClean="0"/>
              <a:t> went through turbulent past </a:t>
            </a:r>
            <a:r>
              <a:rPr lang="en-US" dirty="0" smtClean="0"/>
              <a:t>25 years that are characterized by collapse, stabilization, acceleration, crisis and rebound… During these 25 years the</a:t>
            </a:r>
            <a:r>
              <a:rPr lang="en-US" baseline="0" dirty="0" smtClean="0"/>
              <a:t> country </a:t>
            </a:r>
            <a:r>
              <a:rPr lang="en-US" dirty="0" smtClean="0"/>
              <a:t>went</a:t>
            </a:r>
            <a:r>
              <a:rPr lang="en-US" baseline="0" dirty="0" smtClean="0"/>
              <a:t> through two wars - c</a:t>
            </a:r>
            <a:r>
              <a:rPr lang="en-US" dirty="0" smtClean="0"/>
              <a:t>ivil war,</a:t>
            </a:r>
            <a:r>
              <a:rPr lang="en-US" baseline="0" dirty="0" smtClean="0"/>
              <a:t> conflicts in Abkhazia and South Ossetia resulting in a large number of internally displaced persons, and in 2008 war between Georgia and Russia. </a:t>
            </a:r>
          </a:p>
          <a:p>
            <a:pPr marL="171450" indent="-171450">
              <a:buFont typeface="Arial" panose="020B0604020202020204" pitchFamily="34" charset="0"/>
              <a:buChar char="•"/>
            </a:pPr>
            <a:r>
              <a:rPr lang="en-US" dirty="0" smtClean="0"/>
              <a:t>important landmarks:</a:t>
            </a:r>
            <a:r>
              <a:rPr lang="en-US" baseline="0" dirty="0" smtClean="0"/>
              <a:t> i</a:t>
            </a:r>
            <a:r>
              <a:rPr lang="en-US" dirty="0" smtClean="0"/>
              <a:t>n 2012: Peaceful transfer of power (Georgia Dream Party),</a:t>
            </a:r>
            <a:r>
              <a:rPr lang="en-US" baseline="0" dirty="0" smtClean="0"/>
              <a:t> signing of the </a:t>
            </a:r>
            <a:r>
              <a:rPr lang="en-US" dirty="0" smtClean="0"/>
              <a:t>Association Agreement with the EU in 2014 and</a:t>
            </a:r>
            <a:r>
              <a:rPr lang="en-US" baseline="0" dirty="0" smtClean="0"/>
              <a:t> in </a:t>
            </a:r>
            <a:r>
              <a:rPr lang="en-US" dirty="0" smtClean="0"/>
              <a:t>2017,</a:t>
            </a:r>
            <a:r>
              <a:rPr lang="en-US" baseline="0" dirty="0" smtClean="0"/>
              <a:t> v</a:t>
            </a:r>
            <a:r>
              <a:rPr lang="en-US" dirty="0" smtClean="0"/>
              <a:t>isa free travel to the EU.</a:t>
            </a:r>
          </a:p>
          <a:p>
            <a:endParaRPr lang="en-US" dirty="0" smtClean="0"/>
          </a:p>
          <a:p>
            <a:pPr marL="171450" indent="-171450">
              <a:buFont typeface="Arial" panose="020B0604020202020204" pitchFamily="34" charset="0"/>
              <a:buChar char="•"/>
            </a:pPr>
            <a:r>
              <a:rPr lang="en-US" dirty="0" smtClean="0"/>
              <a:t>During these</a:t>
            </a:r>
            <a:r>
              <a:rPr lang="en-US" baseline="0" dirty="0" smtClean="0"/>
              <a:t> years Georgia’s health care system has undergone several reforms, in late 1990s moving strongly away from </a:t>
            </a:r>
            <a:r>
              <a:rPr lang="en-US" baseline="0" dirty="0" err="1" smtClean="0"/>
              <a:t>Semashko</a:t>
            </a:r>
            <a:r>
              <a:rPr lang="en-US" baseline="0" dirty="0" smtClean="0"/>
              <a:t> model and decentralization of the health care system, extensive privatization introduced by the reforms in 2007-2012  which were also characterized by deregulation and trust in market mechanisms. At that time most government spending on health was channeled through private health insurance. Following the extensive privatization, most providers are independent of government in terms of ownership and management.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A7747CFE-4623-40BD-9CB6-CF10C0BDBC14}" type="slidenum">
              <a:rPr lang="en-US" smtClean="0"/>
              <a:t>3</a:t>
            </a:fld>
            <a:endParaRPr lang="en-US" dirty="0"/>
          </a:p>
        </p:txBody>
      </p:sp>
    </p:spTree>
    <p:extLst>
      <p:ext uri="{BB962C8B-B14F-4D97-AF65-F5344CB8AC3E}">
        <p14:creationId xmlns:p14="http://schemas.microsoft.com/office/powerpoint/2010/main" val="99500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smtClean="0">
                <a:solidFill>
                  <a:schemeClr val="tx1">
                    <a:lumMod val="65000"/>
                    <a:lumOff val="35000"/>
                  </a:schemeClr>
                </a:solidFill>
              </a:rPr>
              <a:t>Georgia, by World bank classification,  is still low middle developed country</a:t>
            </a:r>
          </a:p>
          <a:p>
            <a:pPr marL="171450" indent="-171450">
              <a:buFont typeface="Arial" panose="020B0604020202020204" pitchFamily="34" charset="0"/>
              <a:buChar char="•"/>
            </a:pPr>
            <a:r>
              <a:rPr lang="en-US" sz="1200" dirty="0" smtClean="0">
                <a:solidFill>
                  <a:schemeClr val="tx1">
                    <a:lumMod val="65000"/>
                    <a:lumOff val="35000"/>
                  </a:schemeClr>
                </a:solidFill>
              </a:rPr>
              <a:t>Average GDP growth during </a:t>
            </a:r>
            <a:r>
              <a:rPr lang="ka-GE" sz="1200" dirty="0" smtClean="0">
                <a:solidFill>
                  <a:schemeClr val="tx1">
                    <a:lumMod val="65000"/>
                    <a:lumOff val="35000"/>
                  </a:schemeClr>
                </a:solidFill>
              </a:rPr>
              <a:t>201</a:t>
            </a:r>
            <a:r>
              <a:rPr lang="en-US" sz="1200" dirty="0" smtClean="0">
                <a:solidFill>
                  <a:schemeClr val="tx1">
                    <a:lumMod val="65000"/>
                    <a:lumOff val="35000"/>
                  </a:schemeClr>
                </a:solidFill>
              </a:rPr>
              <a:t>4</a:t>
            </a:r>
            <a:r>
              <a:rPr lang="ka-GE" sz="1200" dirty="0" smtClean="0">
                <a:solidFill>
                  <a:schemeClr val="tx1">
                    <a:lumMod val="65000"/>
                    <a:lumOff val="35000"/>
                  </a:schemeClr>
                </a:solidFill>
              </a:rPr>
              <a:t>-2016</a:t>
            </a:r>
            <a:r>
              <a:rPr lang="en-US" sz="1200" dirty="0" smtClean="0">
                <a:solidFill>
                  <a:schemeClr val="tx1">
                    <a:lumMod val="65000"/>
                    <a:lumOff val="35000"/>
                  </a:schemeClr>
                </a:solidFill>
              </a:rPr>
              <a:t>, when most of Georgia’s neighbors were in or close to recession. GDP per capita is </a:t>
            </a:r>
            <a:r>
              <a:rPr lang="ka-GE" b="0" dirty="0" smtClean="0"/>
              <a:t>385</a:t>
            </a:r>
            <a:r>
              <a:rPr lang="en-US" b="0" dirty="0" smtClean="0"/>
              <a:t>2 US$. </a:t>
            </a:r>
            <a:endParaRPr lang="en-US" sz="1200" b="0" dirty="0" smtClean="0">
              <a:solidFill>
                <a:schemeClr val="tx1">
                  <a:lumMod val="65000"/>
                  <a:lumOff val="35000"/>
                </a:schemeClr>
              </a:solidFill>
            </a:endParaRPr>
          </a:p>
          <a:p>
            <a:pPr marL="171450" indent="-171450">
              <a:buFont typeface="Arial" panose="020B0604020202020204" pitchFamily="34" charset="0"/>
              <a:buChar char="•"/>
            </a:pPr>
            <a:r>
              <a:rPr lang="en-US" sz="1200" baseline="0" dirty="0" smtClean="0">
                <a:solidFill>
                  <a:schemeClr val="tx1">
                    <a:lumMod val="65000"/>
                    <a:lumOff val="35000"/>
                  </a:schemeClr>
                </a:solidFill>
              </a:rPr>
              <a:t>After 2012 doubled </a:t>
            </a:r>
            <a:r>
              <a:rPr lang="en-US" sz="1200" dirty="0" smtClean="0">
                <a:solidFill>
                  <a:schemeClr val="tx1">
                    <a:lumMod val="65000"/>
                    <a:lumOff val="35000"/>
                  </a:schemeClr>
                </a:solidFill>
              </a:rPr>
              <a:t>foreign direct investment</a:t>
            </a:r>
            <a:r>
              <a:rPr lang="en-US" sz="1200" baseline="0" dirty="0" smtClean="0">
                <a:solidFill>
                  <a:schemeClr val="tx1">
                    <a:lumMod val="65000"/>
                    <a:lumOff val="35000"/>
                  </a:schemeClr>
                </a:solidFill>
              </a:rPr>
              <a:t> in the county and significant increase as % of GDP from 6% to 12% </a:t>
            </a:r>
            <a:endParaRPr lang="en-US" dirty="0"/>
          </a:p>
        </p:txBody>
      </p:sp>
      <p:sp>
        <p:nvSpPr>
          <p:cNvPr id="4" name="Slide Number Placeholder 3"/>
          <p:cNvSpPr>
            <a:spLocks noGrp="1"/>
          </p:cNvSpPr>
          <p:nvPr>
            <p:ph type="sldNum" sz="quarter" idx="10"/>
          </p:nvPr>
        </p:nvSpPr>
        <p:spPr/>
        <p:txBody>
          <a:bodyPr/>
          <a:lstStyle/>
          <a:p>
            <a:fld id="{D9CF4682-2967-4308-8320-C0028E82A1A7}" type="slidenum">
              <a:rPr lang="en-US" smtClean="0"/>
              <a:t>4</a:t>
            </a:fld>
            <a:endParaRPr lang="en-US"/>
          </a:p>
        </p:txBody>
      </p:sp>
    </p:spTree>
    <p:extLst>
      <p:ext uri="{BB962C8B-B14F-4D97-AF65-F5344CB8AC3E}">
        <p14:creationId xmlns:p14="http://schemas.microsoft.com/office/powerpoint/2010/main" val="329575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6595" y="4722655"/>
            <a:ext cx="5980585" cy="4474851"/>
          </a:xfrm>
        </p:spPr>
        <p:txBody>
          <a:bodyPr/>
          <a:lstStyle/>
          <a:p>
            <a:r>
              <a:rPr lang="en-US" b="0" dirty="0" smtClean="0"/>
              <a:t>Country has a positive trend </a:t>
            </a:r>
            <a:r>
              <a:rPr lang="en-US" b="0" smtClean="0"/>
              <a:t>to decrease</a:t>
            </a:r>
            <a:r>
              <a:rPr lang="en-US" b="0" baseline="0" smtClean="0"/>
              <a:t> </a:t>
            </a:r>
            <a:r>
              <a:rPr lang="en-US" b="0" smtClean="0">
                <a:solidFill>
                  <a:schemeClr val="bg1"/>
                </a:solidFill>
                <a:latin typeface="Arial Narrow" panose="020B0606020202030204" pitchFamily="34" charset="0"/>
              </a:rPr>
              <a:t>unemployment</a:t>
            </a:r>
            <a:r>
              <a:rPr lang="en-US" b="0" dirty="0" smtClean="0">
                <a:solidFill>
                  <a:schemeClr val="bg1"/>
                </a:solidFill>
                <a:latin typeface="Arial Narrow" panose="020B0606020202030204" pitchFamily="34" charset="0"/>
              </a:rPr>
              <a:t>,</a:t>
            </a:r>
            <a:r>
              <a:rPr lang="en-US" b="0" baseline="0" dirty="0" smtClean="0">
                <a:solidFill>
                  <a:schemeClr val="bg1"/>
                </a:solidFill>
                <a:latin typeface="Arial Narrow" panose="020B0606020202030204" pitchFamily="34" charset="0"/>
              </a:rPr>
              <a:t> </a:t>
            </a:r>
            <a:r>
              <a:rPr lang="en-US" b="0" dirty="0" smtClean="0">
                <a:solidFill>
                  <a:schemeClr val="bg1"/>
                </a:solidFill>
                <a:latin typeface="Arial Narrow" panose="020B0606020202030204" pitchFamily="34" charset="0"/>
              </a:rPr>
              <a:t>as well as absolute poverty and relative poverty indicators </a:t>
            </a:r>
            <a:r>
              <a:rPr lang="en-US" b="0" dirty="0" smtClean="0"/>
              <a:t> </a:t>
            </a:r>
            <a:endParaRPr lang="en-US" b="0" dirty="0"/>
          </a:p>
        </p:txBody>
      </p:sp>
      <p:sp>
        <p:nvSpPr>
          <p:cNvPr id="4" name="Slide Number Placeholder 3"/>
          <p:cNvSpPr>
            <a:spLocks noGrp="1"/>
          </p:cNvSpPr>
          <p:nvPr>
            <p:ph type="sldNum" sz="quarter" idx="10"/>
          </p:nvPr>
        </p:nvSpPr>
        <p:spPr/>
        <p:txBody>
          <a:bodyPr/>
          <a:lstStyle/>
          <a:p>
            <a:fld id="{D9CF4682-2967-4308-8320-C0028E82A1A7}" type="slidenum">
              <a:rPr lang="en-US" smtClean="0"/>
              <a:t>5</a:t>
            </a:fld>
            <a:endParaRPr lang="en-US"/>
          </a:p>
        </p:txBody>
      </p:sp>
    </p:spTree>
    <p:extLst>
      <p:ext uri="{BB962C8B-B14F-4D97-AF65-F5344CB8AC3E}">
        <p14:creationId xmlns:p14="http://schemas.microsoft.com/office/powerpoint/2010/main" val="45595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Georgia</a:t>
            </a:r>
            <a:r>
              <a:rPr lang="en-US" baseline="0" dirty="0" smtClean="0"/>
              <a:t>, as many countries in the WHO European Region is facing a similar demographic challenges – ageing population and a declining birth rates.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6</a:t>
            </a:fld>
            <a:endParaRPr lang="en-US"/>
          </a:p>
        </p:txBody>
      </p:sp>
    </p:spTree>
    <p:extLst>
      <p:ext uri="{BB962C8B-B14F-4D97-AF65-F5344CB8AC3E}">
        <p14:creationId xmlns:p14="http://schemas.microsoft.com/office/powerpoint/2010/main" val="304244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lnSpc>
                <a:spcPct val="150000"/>
              </a:lnSpc>
              <a:buFont typeface="Arial" panose="020B0604020202020204" pitchFamily="34" charset="0"/>
              <a:buChar char="•"/>
              <a:defRPr/>
            </a:pPr>
            <a:r>
              <a:rPr lang="en-US" sz="1200" dirty="0" smtClean="0">
                <a:solidFill>
                  <a:srgbClr val="000000"/>
                </a:solidFill>
                <a:latin typeface="Arial"/>
              </a:rPr>
              <a:t>If we look at the diseases</a:t>
            </a:r>
            <a:r>
              <a:rPr lang="en-US" sz="1200" baseline="0" dirty="0" smtClean="0">
                <a:solidFill>
                  <a:srgbClr val="000000"/>
                </a:solidFill>
                <a:latin typeface="Arial"/>
              </a:rPr>
              <a:t> burden, non-communicable diseases are the primary driver of overall diseases burden and it has been for a long time. The major causes of death in Georgia are related to non-communicable diseases, including cardiovascular diseases, cancer, diabetes </a:t>
            </a:r>
            <a:r>
              <a:rPr lang="en-US" sz="1200" b="0" baseline="0" dirty="0" smtClean="0">
                <a:solidFill>
                  <a:srgbClr val="000000"/>
                </a:solidFill>
                <a:latin typeface="Arial"/>
              </a:rPr>
              <a:t>and chronic respiratory </a:t>
            </a:r>
            <a:r>
              <a:rPr lang="en-US" sz="1200" baseline="0" dirty="0" smtClean="0">
                <a:solidFill>
                  <a:srgbClr val="000000"/>
                </a:solidFill>
                <a:latin typeface="Arial"/>
              </a:rPr>
              <a:t>diseases, which together with injures make 94% of deaths. </a:t>
            </a:r>
          </a:p>
          <a:p>
            <a:pPr>
              <a:lnSpc>
                <a:spcPct val="150000"/>
              </a:lnSpc>
              <a:defRPr/>
            </a:pPr>
            <a:endParaRPr lang="en-US" sz="1200" baseline="0" dirty="0" smtClean="0">
              <a:solidFill>
                <a:srgbClr val="000000"/>
              </a:solidFill>
              <a:latin typeface="Arial"/>
            </a:endParaRPr>
          </a:p>
          <a:p>
            <a:pPr marL="171450" indent="-171450">
              <a:lnSpc>
                <a:spcPct val="150000"/>
              </a:lnSpc>
              <a:buFont typeface="Arial" panose="020B0604020202020204" pitchFamily="34" charset="0"/>
              <a:buChar char="•"/>
              <a:defRPr/>
            </a:pPr>
            <a:r>
              <a:rPr lang="en-US" sz="1200" baseline="0" dirty="0" smtClean="0">
                <a:solidFill>
                  <a:srgbClr val="000000"/>
                </a:solidFill>
                <a:latin typeface="Arial"/>
              </a:rPr>
              <a:t>The large share of premature deaths from NCDs are influenced by the health-related behaviors and risk-factors. STEPs survey results, which was conducted in 2016 in Georgia </a:t>
            </a:r>
            <a:r>
              <a:rPr lang="en-US" sz="1200" b="0" baseline="0" dirty="0" smtClean="0">
                <a:solidFill>
                  <a:srgbClr val="000000"/>
                </a:solidFill>
                <a:latin typeface="Arial"/>
              </a:rPr>
              <a:t>with WHO support </a:t>
            </a:r>
            <a:r>
              <a:rPr lang="en-US" sz="1200" baseline="0" dirty="0" smtClean="0">
                <a:solidFill>
                  <a:srgbClr val="000000"/>
                </a:solidFill>
                <a:latin typeface="Arial"/>
              </a:rPr>
              <a:t>second time showed low physical activity, unhealthy diets, smoking and heavy alcohol consumption among the population.</a:t>
            </a:r>
          </a:p>
          <a:p>
            <a:pPr>
              <a:lnSpc>
                <a:spcPct val="150000"/>
              </a:lnSpc>
              <a:defRPr/>
            </a:pPr>
            <a:endParaRPr lang="en-US" sz="1200" baseline="0" dirty="0" smtClean="0">
              <a:solidFill>
                <a:srgbClr val="000000"/>
              </a:solidFill>
              <a:latin typeface="Arial"/>
            </a:endParaRPr>
          </a:p>
          <a:p>
            <a:pPr marL="171450" indent="-171450">
              <a:lnSpc>
                <a:spcPct val="150000"/>
              </a:lnSpc>
              <a:buFont typeface="Arial" panose="020B0604020202020204" pitchFamily="34" charset="0"/>
              <a:buChar char="•"/>
              <a:defRPr/>
            </a:pPr>
            <a:r>
              <a:rPr lang="en-US" sz="1200" b="0" dirty="0" smtClean="0">
                <a:solidFill>
                  <a:srgbClr val="000000"/>
                </a:solidFill>
                <a:latin typeface="Arial"/>
              </a:rPr>
              <a:t>An</a:t>
            </a:r>
            <a:r>
              <a:rPr lang="en-US" sz="1200" b="0" baseline="0" dirty="0" smtClean="0">
                <a:solidFill>
                  <a:srgbClr val="000000"/>
                </a:solidFill>
                <a:latin typeface="Arial"/>
              </a:rPr>
              <a:t> important breakthrough in this direction is an adoption of tobacco control law in May 2017, the law that is fully aligned with the WHO Framework Convention on Tobacco Control and is one of the strongest tobacco control laws in the European region. Large–scale </a:t>
            </a:r>
            <a:r>
              <a:rPr lang="en-US" sz="1200" b="0" baseline="0" dirty="0" err="1" smtClean="0">
                <a:solidFill>
                  <a:srgbClr val="000000"/>
                </a:solidFill>
                <a:latin typeface="Arial"/>
              </a:rPr>
              <a:t>antitobacco</a:t>
            </a:r>
            <a:r>
              <a:rPr lang="en-US" sz="1200" b="0" baseline="0" dirty="0" smtClean="0">
                <a:solidFill>
                  <a:srgbClr val="000000"/>
                </a:solidFill>
                <a:latin typeface="Arial"/>
              </a:rPr>
              <a:t> campaign and health promotion national </a:t>
            </a:r>
            <a:r>
              <a:rPr lang="en-US" sz="1200" b="0" baseline="0" dirty="0" err="1" smtClean="0">
                <a:solidFill>
                  <a:srgbClr val="000000"/>
                </a:solidFill>
                <a:latin typeface="Arial"/>
              </a:rPr>
              <a:t>programme</a:t>
            </a:r>
            <a:r>
              <a:rPr lang="en-US" sz="1200" b="0" baseline="0" dirty="0" smtClean="0">
                <a:solidFill>
                  <a:srgbClr val="000000"/>
                </a:solidFill>
                <a:latin typeface="Arial"/>
              </a:rPr>
              <a:t> with a strong tobacco control component will be implemented to strengthen tobacco control measures.</a:t>
            </a:r>
            <a:endParaRPr lang="en-US" sz="1200" b="0" dirty="0" smtClean="0">
              <a:solidFill>
                <a:srgbClr val="000000"/>
              </a:solidFill>
              <a:latin typeface="Arial"/>
            </a:endParaRPr>
          </a:p>
          <a:p>
            <a:endParaRPr lang="en-US" dirty="0" smtClean="0"/>
          </a:p>
        </p:txBody>
      </p:sp>
      <p:sp>
        <p:nvSpPr>
          <p:cNvPr id="4" name="Slide Number Placeholder 3"/>
          <p:cNvSpPr>
            <a:spLocks noGrp="1"/>
          </p:cNvSpPr>
          <p:nvPr>
            <p:ph type="sldNum" sz="quarter" idx="10"/>
          </p:nvPr>
        </p:nvSpPr>
        <p:spPr/>
        <p:txBody>
          <a:bodyPr/>
          <a:lstStyle/>
          <a:p>
            <a:fld id="{A8EAD108-9870-4C2A-A7CB-E56A06B87235}" type="slidenum">
              <a:rPr lang="en-US" altLang="en-US" smtClean="0">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3991430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9038"/>
          </a:xfrm>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Georgia has achieved remarkable progress in fight against Tuberculosis. During the last several years TB case notification has been decreasing on average by 9% annually and based on a robust and sustainable surveillance system, this trend seems to reflect a genuine reduction in incidence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2016 Georgia is not listed among the high MDR TB burden countries;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country met MDG 6c and the Stop TB Partnership 2015 targets of reducing the prevalence and mortality rates of TB by 50% compared to 1990 and demonstrated commitment to achieve the milestone of further reducing TB incidence as part of the End TB strategy. </a:t>
            </a:r>
            <a:r>
              <a:rPr lang="en-US" dirty="0" smtClean="0"/>
              <a:t>Despite the achievements,</a:t>
            </a:r>
            <a:r>
              <a:rPr lang="ka-GE" dirty="0" smtClean="0"/>
              <a:t> </a:t>
            </a:r>
            <a:r>
              <a:rPr lang="en-US" baseline="0" dirty="0" smtClean="0"/>
              <a:t>anti-TB drug resistance is a key challenge for the national TB program.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sz="1200" kern="1200" dirty="0" smtClean="0">
                <a:solidFill>
                  <a:schemeClr val="tx1"/>
                </a:solidFill>
                <a:effectLst/>
                <a:latin typeface="+mn-lt"/>
                <a:ea typeface="+mn-ea"/>
                <a:cs typeface="+mn-cs"/>
              </a:rPr>
              <a:t>Georgia is considered as a country with low prevalence of HIV/AIDS. However, in recent years incidence of HIV/AIDS is characterized by the growing trend.</a:t>
            </a:r>
            <a:endParaRPr lang="en-US" baseline="0" dirty="0" smtClean="0"/>
          </a:p>
          <a:p>
            <a:endParaRPr lang="en-US" sz="1200" b="0" kern="1200" baseline="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The Georgian Antiretroviral therapy (ART) program was recognized by the international experts as one of the best in the region due to universal access to HIV treatment, high coverage of target populations and improved quality of the program interventions. Also, Georgia one of the first in the region started implementation of WHO “Treat ALL” strategy from December 2015. </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2017 was the first year when declining of</a:t>
            </a:r>
            <a:r>
              <a:rPr lang="en-US" sz="1200" b="0" kern="1200" baseline="0" dirty="0" smtClean="0">
                <a:solidFill>
                  <a:schemeClr val="tx1"/>
                </a:solidFill>
                <a:effectLst/>
                <a:latin typeface="+mn-lt"/>
                <a:ea typeface="+mn-ea"/>
                <a:cs typeface="+mn-cs"/>
              </a:rPr>
              <a:t> the HIV incidence was marked.</a:t>
            </a:r>
            <a:endParaRPr lang="en-US" sz="1200" b="0" kern="1200" dirty="0" smtClean="0">
              <a:solidFill>
                <a:schemeClr val="tx1"/>
              </a:solidFill>
              <a:effectLst/>
              <a:latin typeface="+mn-lt"/>
              <a:ea typeface="+mn-ea"/>
              <a:cs typeface="+mn-cs"/>
            </a:endParaRPr>
          </a:p>
          <a:p>
            <a:endParaRPr lang="en-US" sz="1200" b="0" kern="1200" baseline="0" dirty="0" smtClean="0">
              <a:solidFill>
                <a:schemeClr val="tx1"/>
              </a:solidFill>
              <a:effectLst/>
              <a:latin typeface="+mn-lt"/>
              <a:ea typeface="+mn-ea"/>
              <a:cs typeface="+mn-cs"/>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8</a:t>
            </a:fld>
            <a:endParaRPr lang="en-GB" dirty="0"/>
          </a:p>
        </p:txBody>
      </p:sp>
    </p:spTree>
    <p:extLst>
      <p:ext uri="{BB962C8B-B14F-4D97-AF65-F5344CB8AC3E}">
        <p14:creationId xmlns:p14="http://schemas.microsoft.com/office/powerpoint/2010/main" val="53580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9038"/>
          </a:xfrm>
        </p:spPr>
      </p:sp>
      <p:sp>
        <p:nvSpPr>
          <p:cNvPr id="3" name="Notes Placeholder 2"/>
          <p:cNvSpPr>
            <a:spLocks noGrp="1"/>
          </p:cNvSpPr>
          <p:nvPr>
            <p:ph type="body" idx="1"/>
          </p:nvPr>
        </p:nvSpPr>
        <p:spPr/>
        <p:txBody>
          <a:bodyPr/>
          <a:lstStyle/>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The infant mortality</a:t>
            </a:r>
            <a:r>
              <a:rPr lang="en-US" sz="1200" b="0" baseline="0" dirty="0" smtClean="0">
                <a:latin typeface="+mn-lt"/>
              </a:rPr>
              <a:t> rate and under five mortality rates have declined during the past several years, however, it is still higher than the Region’s average. </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Georgia has achieved remarkable progress in reducing under–five and neonatal mortality rates to 10.2 and 6.1 per 1000 live births respectively by 2015 thus accomplishing the Millennium Development Goal #4 (MDG) set at the 2000 Millennium Summit: Reduce by two-thirds, between 1990 and 2015, the under-five mortality rate.</a:t>
            </a: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b="0" kern="1200" baseline="0" dirty="0" smtClean="0">
              <a:solidFill>
                <a:schemeClr val="tx1"/>
              </a:solidFill>
              <a:effectLst/>
              <a:latin typeface="+mn-lt"/>
              <a:ea typeface="+mn-ea"/>
              <a:cs typeface="+mn-cs"/>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baseline="0" dirty="0" smtClean="0">
              <a:latin typeface="+mn-lt"/>
            </a:endParaRPr>
          </a:p>
          <a:p>
            <a:pPr marL="0" marR="0" indent="0" algn="l" defTabSz="915963" rtl="0" eaLnBrk="0" fontAlgn="base" latinLnBrk="0" hangingPunct="0">
              <a:lnSpc>
                <a:spcPct val="100000"/>
              </a:lnSpc>
              <a:spcBef>
                <a:spcPct val="30000"/>
              </a:spcBef>
              <a:spcAft>
                <a:spcPct val="0"/>
              </a:spcAft>
              <a:buClrTx/>
              <a:buSzTx/>
              <a:buFontTx/>
              <a:buNone/>
              <a:tabLst/>
              <a:defRPr/>
            </a:pPr>
            <a:r>
              <a:rPr lang="en-US" sz="1200" b="0" baseline="0" dirty="0" smtClean="0">
                <a:latin typeface="+mn-lt"/>
              </a:rPr>
              <a:t> </a:t>
            </a:r>
            <a:r>
              <a:rPr lang="en-US" sz="1200" b="0" dirty="0" smtClean="0">
                <a:latin typeface="+mn-lt"/>
              </a:rPr>
              <a:t> </a:t>
            </a: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9</a:t>
            </a:fld>
            <a:endParaRPr lang="en-GB" dirty="0"/>
          </a:p>
        </p:txBody>
      </p:sp>
    </p:spTree>
    <p:extLst>
      <p:ext uri="{BB962C8B-B14F-4D97-AF65-F5344CB8AC3E}">
        <p14:creationId xmlns:p14="http://schemas.microsoft.com/office/powerpoint/2010/main" val="53580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pPr>
                <a:defRPr/>
              </a:pPr>
              <a:t>18-Jan-18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pPr>
                <a:defRPr/>
              </a:pPr>
              <a:t>‹#›</a:t>
            </a:fld>
            <a:endParaRPr lang="en-US"/>
          </a:p>
        </p:txBody>
      </p:sp>
    </p:spTree>
    <p:extLst>
      <p:ext uri="{BB962C8B-B14F-4D97-AF65-F5344CB8AC3E}">
        <p14:creationId xmlns:p14="http://schemas.microsoft.com/office/powerpoint/2010/main" val="273463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pPr>
                <a:defRPr/>
              </a:pPr>
              <a:t>18-Jan-18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pPr>
                <a:defRPr/>
              </a:pPr>
              <a:t>‹#›</a:t>
            </a:fld>
            <a:endParaRPr lang="en-US"/>
          </a:p>
        </p:txBody>
      </p:sp>
    </p:spTree>
    <p:extLst>
      <p:ext uri="{BB962C8B-B14F-4D97-AF65-F5344CB8AC3E}">
        <p14:creationId xmlns:p14="http://schemas.microsoft.com/office/powerpoint/2010/main" val="262674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pPr>
                <a:defRPr/>
              </a:pPr>
              <a:t>18-Jan-18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pPr>
                <a:defRPr/>
              </a:pPr>
              <a:t>‹#›</a:t>
            </a:fld>
            <a:endParaRPr lang="en-US"/>
          </a:p>
        </p:txBody>
      </p:sp>
    </p:spTree>
    <p:extLst>
      <p:ext uri="{BB962C8B-B14F-4D97-AF65-F5344CB8AC3E}">
        <p14:creationId xmlns:p14="http://schemas.microsoft.com/office/powerpoint/2010/main" val="148223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dirty="0"/>
              <a:t>Click to edit Master title style</a:t>
            </a:r>
          </a:p>
        </p:txBody>
      </p:sp>
      <p:sp>
        <p:nvSpPr>
          <p:cNvPr id="4" name="Rectangle 6"/>
          <p:cNvSpPr>
            <a:spLocks noGrp="1" noChangeArrowheads="1"/>
          </p:cNvSpPr>
          <p:nvPr>
            <p:ph type="sldNum" sz="quarter" idx="19"/>
          </p:nvPr>
        </p:nvSpPr>
        <p:spPr>
          <a:ln/>
        </p:spPr>
        <p:txBody>
          <a:bodyPr/>
          <a:lstStyle>
            <a:lvl1pPr>
              <a:defRPr/>
            </a:lvl1pPr>
          </a:lstStyle>
          <a:p>
            <a:fld id="{BDFE3A7F-4ED5-435F-BAB5-536CAF6CAC1C}" type="slidenum">
              <a:rPr lang="en-US" altLang="en-US"/>
              <a:pPr/>
              <a:t>‹#›</a:t>
            </a:fld>
            <a:endParaRPr lang="en-US" altLang="en-US"/>
          </a:p>
        </p:txBody>
      </p:sp>
      <p:sp>
        <p:nvSpPr>
          <p:cNvPr id="6" name="Footer Placeholder 2"/>
          <p:cNvSpPr>
            <a:spLocks noGrp="1"/>
          </p:cNvSpPr>
          <p:nvPr>
            <p:ph type="ftr" sz="quarter" idx="20"/>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395269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pPr>
                <a:defRPr/>
              </a:pPr>
              <a:t>18-Jan-18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pPr>
                <a:defRPr/>
              </a:pPr>
              <a:t>‹#›</a:t>
            </a:fld>
            <a:endParaRPr lang="en-US"/>
          </a:p>
        </p:txBody>
      </p:sp>
    </p:spTree>
    <p:extLst>
      <p:ext uri="{BB962C8B-B14F-4D97-AF65-F5344CB8AC3E}">
        <p14:creationId xmlns:p14="http://schemas.microsoft.com/office/powerpoint/2010/main" val="13122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pPr>
                <a:defRPr/>
              </a:pPr>
              <a:t>18-Jan-18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pPr>
                <a:defRPr/>
              </a:pPr>
              <a:t>‹#›</a:t>
            </a:fld>
            <a:endParaRPr lang="en-US"/>
          </a:p>
        </p:txBody>
      </p:sp>
    </p:spTree>
    <p:extLst>
      <p:ext uri="{BB962C8B-B14F-4D97-AF65-F5344CB8AC3E}">
        <p14:creationId xmlns:p14="http://schemas.microsoft.com/office/powerpoint/2010/main" val="169136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pPr>
                <a:defRPr/>
              </a:pPr>
              <a:t>18-Jan-18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pPr>
                <a:defRPr/>
              </a:pPr>
              <a:t>‹#›</a:t>
            </a:fld>
            <a:endParaRPr lang="en-US"/>
          </a:p>
        </p:txBody>
      </p:sp>
    </p:spTree>
    <p:extLst>
      <p:ext uri="{BB962C8B-B14F-4D97-AF65-F5344CB8AC3E}">
        <p14:creationId xmlns:p14="http://schemas.microsoft.com/office/powerpoint/2010/main" val="362173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18-Jan-18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333352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pPr>
                <a:defRPr/>
              </a:pPr>
              <a:t>18-Jan-18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pPr>
                <a:defRPr/>
              </a:pPr>
              <a:t>‹#›</a:t>
            </a:fld>
            <a:endParaRPr lang="en-US"/>
          </a:p>
        </p:txBody>
      </p:sp>
    </p:spTree>
    <p:extLst>
      <p:ext uri="{BB962C8B-B14F-4D97-AF65-F5344CB8AC3E}">
        <p14:creationId xmlns:p14="http://schemas.microsoft.com/office/powerpoint/2010/main" val="80567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pPr>
                <a:defRPr/>
              </a:pPr>
              <a:t>18-Jan-18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pPr>
                <a:defRPr/>
              </a:pPr>
              <a:t>‹#›</a:t>
            </a:fld>
            <a:endParaRPr lang="en-US"/>
          </a:p>
        </p:txBody>
      </p:sp>
    </p:spTree>
    <p:extLst>
      <p:ext uri="{BB962C8B-B14F-4D97-AF65-F5344CB8AC3E}">
        <p14:creationId xmlns:p14="http://schemas.microsoft.com/office/powerpoint/2010/main" val="257028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pPr>
                <a:defRPr/>
              </a:pPr>
              <a:t>18-Jan-18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pPr>
                <a:defRPr/>
              </a:pPr>
              <a:t>‹#›</a:t>
            </a:fld>
            <a:endParaRPr lang="en-US"/>
          </a:p>
        </p:txBody>
      </p:sp>
    </p:spTree>
    <p:extLst>
      <p:ext uri="{BB962C8B-B14F-4D97-AF65-F5344CB8AC3E}">
        <p14:creationId xmlns:p14="http://schemas.microsoft.com/office/powerpoint/2010/main" val="98366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pPr>
                <a:defRPr/>
              </a:pPr>
              <a:t>18-Jan-18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pPr>
                <a:defRPr/>
              </a:pPr>
              <a:t>‹#›</a:t>
            </a:fld>
            <a:endParaRPr lang="en-US"/>
          </a:p>
        </p:txBody>
      </p:sp>
    </p:spTree>
    <p:extLst>
      <p:ext uri="{BB962C8B-B14F-4D97-AF65-F5344CB8AC3E}">
        <p14:creationId xmlns:p14="http://schemas.microsoft.com/office/powerpoint/2010/main" val="334737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F9BA302-D067-4A9D-A03E-FD0E04E82735}" type="datetime1">
              <a:rPr lang="en-US"/>
              <a:pPr>
                <a:defRPr/>
              </a:pPr>
              <a:t>18-Jan-18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8E7E6CF-B8FF-4B76-821B-9C96A18B3440}" type="slidenum">
              <a:rPr lang="en-US"/>
              <a:pPr>
                <a:defRPr/>
              </a:pPr>
              <a:t>‹#›</a:t>
            </a:fld>
            <a:endParaRPr lang="en-US"/>
          </a:p>
        </p:txBody>
      </p:sp>
      <p:pic>
        <p:nvPicPr>
          <p:cNvPr id="1031" name="Picture 6" descr="MOH ppt-0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4">
            <a:extLst>
              <a:ext uri="{28A0092B-C50C-407E-A947-70E740481C1C}">
                <a14:useLocalDpi xmlns:a14="http://schemas.microsoft.com/office/drawing/2010/main" val="0"/>
              </a:ext>
            </a:extLst>
          </a:blip>
          <a:srcRect t="24446" r="72501" b="62219"/>
          <a:stretch>
            <a:fillRect/>
          </a:stretch>
        </p:blipFill>
        <p:spPr bwMode="auto">
          <a:xfrm>
            <a:off x="152400" y="5334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MOH ppt-02.jpg"/>
          <p:cNvPicPr>
            <a:picLocks noChangeAspect="1"/>
          </p:cNvPicPr>
          <p:nvPr/>
        </p:nvPicPr>
        <p:blipFill>
          <a:blip r:embed="rId15">
            <a:extLst>
              <a:ext uri="{28A0092B-C50C-407E-A947-70E740481C1C}">
                <a14:useLocalDpi xmlns:a14="http://schemas.microsoft.com/office/drawing/2010/main" val="0"/>
              </a:ext>
            </a:extLst>
          </a:blip>
          <a:srcRect l="2499" t="8890" r="72501" b="78410"/>
          <a:stretch>
            <a:fillRect/>
          </a:stretch>
        </p:blipFill>
        <p:spPr bwMode="auto">
          <a:xfrm>
            <a:off x="0" y="0"/>
            <a:ext cx="160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oogle.ge/url?sa=i&amp;rct=j&amp;q=&amp;esrc=s&amp;frm=1&amp;source=images&amp;cd=&amp;cad=rja&amp;docid=Esm2TgTCE6iy7M&amp;tbnid=f5TVPqEzJIguEM:&amp;ved=0CAUQjRw&amp;url=http://www.abandonthecube.com/Destinations/Georgia.html&amp;ei=vgU4UpOlIsLkswbbuICYDQ&amp;psig=AFQjCNFeYivnBgeDkbwZRJlSlTsp983hqQ&amp;ust=1379489571209217" TargetMode="Externa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chart" Target="../charts/char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458200" cy="2990850"/>
          </a:xfrm>
        </p:spPr>
        <p:txBody>
          <a:bodyPr/>
          <a:lstStyle/>
          <a:p>
            <a:r>
              <a:rPr lang="en-US" sz="4800" b="1" dirty="0" smtClean="0"/>
              <a:t/>
            </a:r>
            <a:br>
              <a:rPr lang="en-US" sz="4800" b="1" dirty="0" smtClean="0"/>
            </a:br>
            <a:r>
              <a:rPr lang="en-US" sz="3600" b="1" dirty="0" smtClean="0">
                <a:solidFill>
                  <a:srgbClr val="002060"/>
                </a:solidFill>
                <a:latin typeface="Arial" panose="020B0604020202020204" pitchFamily="34" charset="0"/>
                <a:cs typeface="Arial" panose="020B0604020202020204" pitchFamily="34" charset="0"/>
              </a:rPr>
              <a:t>HEALTH SYSTEM ACHIEVEMENTS AND CHALLENGES</a:t>
            </a:r>
            <a:br>
              <a:rPr lang="en-US" sz="3600" b="1" dirty="0" smtClean="0">
                <a:solidFill>
                  <a:srgbClr val="002060"/>
                </a:solidFill>
                <a:latin typeface="Arial" panose="020B0604020202020204" pitchFamily="34" charset="0"/>
                <a:cs typeface="Arial" panose="020B0604020202020204" pitchFamily="34" charset="0"/>
              </a:rPr>
            </a:br>
            <a:r>
              <a:rPr lang="en-US" sz="3600" b="1" dirty="0" smtClean="0">
                <a:solidFill>
                  <a:srgbClr val="002060"/>
                </a:solidFill>
                <a:latin typeface="Arial" panose="020B0604020202020204" pitchFamily="34" charset="0"/>
                <a:cs typeface="Arial" panose="020B0604020202020204" pitchFamily="34" charset="0"/>
              </a:rPr>
              <a:t>GEORGIA</a:t>
            </a:r>
            <a:br>
              <a:rPr lang="en-US" sz="3600" b="1" dirty="0" smtClean="0">
                <a:solidFill>
                  <a:srgbClr val="002060"/>
                </a:solidFill>
                <a:latin typeface="Arial" panose="020B0604020202020204" pitchFamily="34" charset="0"/>
                <a:cs typeface="Arial" panose="020B0604020202020204" pitchFamily="34" charset="0"/>
              </a:rPr>
            </a:br>
            <a:r>
              <a:rPr lang="en-US" altLang="en-US" sz="3600" b="1" dirty="0">
                <a:solidFill>
                  <a:srgbClr val="002060"/>
                </a:solidFill>
                <a:latin typeface="Century Schoolbook" pitchFamily="18" charset="0"/>
              </a:rPr>
              <a:t/>
            </a:r>
            <a:br>
              <a:rPr lang="en-US" altLang="en-US" sz="3600" b="1" dirty="0">
                <a:solidFill>
                  <a:srgbClr val="002060"/>
                </a:solidFill>
                <a:latin typeface="Century Schoolbook" pitchFamily="18" charset="0"/>
              </a:rPr>
            </a:br>
            <a:r>
              <a:rPr lang="ru-RU" altLang="en-US" sz="3600" b="1" dirty="0">
                <a:solidFill>
                  <a:srgbClr val="002060"/>
                </a:solidFill>
                <a:latin typeface="Arial" charset="0"/>
              </a:rPr>
              <a:t/>
            </a:r>
            <a:br>
              <a:rPr lang="ru-RU" altLang="en-US" sz="3600" b="1" dirty="0">
                <a:solidFill>
                  <a:srgbClr val="002060"/>
                </a:solidFill>
                <a:latin typeface="Arial" charset="0"/>
              </a:rPr>
            </a:br>
            <a:endParaRPr lang="en-US" sz="3600" b="1" dirty="0">
              <a:solidFill>
                <a:srgbClr val="002060"/>
              </a:solidFill>
            </a:endParaRPr>
          </a:p>
        </p:txBody>
      </p:sp>
      <p:sp>
        <p:nvSpPr>
          <p:cNvPr id="4" name="Subtitle 3"/>
          <p:cNvSpPr>
            <a:spLocks noGrp="1"/>
          </p:cNvSpPr>
          <p:nvPr>
            <p:ph type="subTitle" idx="1"/>
          </p:nvPr>
        </p:nvSpPr>
        <p:spPr>
          <a:xfrm>
            <a:off x="1371600" y="3886200"/>
            <a:ext cx="7086600" cy="1752600"/>
          </a:xfrm>
        </p:spPr>
        <p:txBody>
          <a:bodyPr/>
          <a:lstStyle/>
          <a:p>
            <a:r>
              <a:rPr lang="en-US" sz="2400" b="1" dirty="0" smtClean="0">
                <a:solidFill>
                  <a:srgbClr val="006666"/>
                </a:solidFill>
                <a:latin typeface="Arial" panose="020B0604020202020204" pitchFamily="34" charset="0"/>
                <a:cs typeface="Arial" panose="020B0604020202020204" pitchFamily="34" charset="0"/>
              </a:rPr>
              <a:t>Dr. David </a:t>
            </a:r>
            <a:r>
              <a:rPr lang="en-US" sz="2400" b="1" dirty="0" err="1" smtClean="0">
                <a:solidFill>
                  <a:srgbClr val="006666"/>
                </a:solidFill>
                <a:latin typeface="Arial" panose="020B0604020202020204" pitchFamily="34" charset="0"/>
                <a:cs typeface="Arial" panose="020B0604020202020204" pitchFamily="34" charset="0"/>
              </a:rPr>
              <a:t>Sergeenko</a:t>
            </a:r>
            <a:endParaRPr lang="en-US" sz="2400" b="1" dirty="0" smtClean="0">
              <a:solidFill>
                <a:srgbClr val="006666"/>
              </a:solidFill>
              <a:latin typeface="Arial" panose="020B0604020202020204" pitchFamily="34" charset="0"/>
              <a:cs typeface="Arial" panose="020B0604020202020204" pitchFamily="34" charset="0"/>
            </a:endParaRPr>
          </a:p>
          <a:p>
            <a:r>
              <a:rPr lang="en-US" sz="2400" dirty="0" smtClean="0">
                <a:solidFill>
                  <a:srgbClr val="006666"/>
                </a:solidFill>
                <a:latin typeface="Arial" panose="020B0604020202020204" pitchFamily="34" charset="0"/>
                <a:cs typeface="Arial" panose="020B0604020202020204" pitchFamily="34" charset="0"/>
              </a:rPr>
              <a:t>Minister of </a:t>
            </a:r>
            <a:r>
              <a:rPr lang="en-US" sz="2400" dirty="0" err="1" smtClean="0">
                <a:solidFill>
                  <a:srgbClr val="006666"/>
                </a:solidFill>
                <a:latin typeface="Arial" panose="020B0604020202020204" pitchFamily="34" charset="0"/>
                <a:cs typeface="Arial" panose="020B0604020202020204" pitchFamily="34" charset="0"/>
              </a:rPr>
              <a:t>Labo</a:t>
            </a:r>
            <a:r>
              <a:rPr lang="en-US" sz="2400" dirty="0" err="1">
                <a:solidFill>
                  <a:srgbClr val="006666"/>
                </a:solidFill>
                <a:latin typeface="Arial" panose="020B0604020202020204" pitchFamily="34" charset="0"/>
                <a:cs typeface="Arial" panose="020B0604020202020204" pitchFamily="34" charset="0"/>
              </a:rPr>
              <a:t>u</a:t>
            </a:r>
            <a:r>
              <a:rPr lang="en-US" sz="2400" dirty="0" err="1" smtClean="0">
                <a:solidFill>
                  <a:srgbClr val="006666"/>
                </a:solidFill>
                <a:latin typeface="Arial" panose="020B0604020202020204" pitchFamily="34" charset="0"/>
                <a:cs typeface="Arial" panose="020B0604020202020204" pitchFamily="34" charset="0"/>
              </a:rPr>
              <a:t>r</a:t>
            </a:r>
            <a:r>
              <a:rPr lang="en-US" sz="2400" dirty="0" smtClean="0">
                <a:solidFill>
                  <a:srgbClr val="006666"/>
                </a:solidFill>
                <a:latin typeface="Arial" panose="020B0604020202020204" pitchFamily="34" charset="0"/>
                <a:cs typeface="Arial" panose="020B0604020202020204" pitchFamily="34" charset="0"/>
              </a:rPr>
              <a:t>, Health and Social Affairs</a:t>
            </a:r>
          </a:p>
          <a:p>
            <a:r>
              <a:rPr lang="en-US" sz="2000" dirty="0" smtClean="0">
                <a:solidFill>
                  <a:srgbClr val="006666"/>
                </a:solidFill>
                <a:latin typeface="Arial" panose="020B0604020202020204" pitchFamily="34" charset="0"/>
                <a:cs typeface="Arial" panose="020B0604020202020204" pitchFamily="34" charset="0"/>
              </a:rPr>
              <a:t>24 January, 2018</a:t>
            </a:r>
            <a:endParaRPr lang="en-US" sz="2000" dirty="0">
              <a:solidFill>
                <a:srgbClr val="0066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916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89931"/>
            <a:ext cx="9067800" cy="1143000"/>
          </a:xfrm>
        </p:spPr>
        <p:txBody>
          <a:bodyPr>
            <a:noAutofit/>
          </a:bodyPr>
          <a:lstStyle/>
          <a:p>
            <a:r>
              <a:rPr lang="en-US" sz="2800" dirty="0" smtClean="0">
                <a:solidFill>
                  <a:srgbClr val="C00000"/>
                </a:solidFill>
                <a:effectLst>
                  <a:outerShdw blurRad="38100" dist="38100" dir="2700000" algn="tl">
                    <a:srgbClr val="000000">
                      <a:alpha val="43137"/>
                    </a:srgbClr>
                  </a:outerShdw>
                </a:effectLst>
              </a:rPr>
              <a:t>Universal Health Care </a:t>
            </a:r>
            <a:r>
              <a:rPr lang="ka-GE" sz="2800" dirty="0" smtClean="0">
                <a:solidFill>
                  <a:srgbClr val="C00000"/>
                </a:solidFill>
                <a:effectLst>
                  <a:outerShdw blurRad="38100" dist="38100" dir="2700000" algn="tl">
                    <a:srgbClr val="000000">
                      <a:alpha val="43137"/>
                    </a:srgbClr>
                  </a:outerShdw>
                </a:effectLst>
              </a:rPr>
              <a:t>– </a:t>
            </a:r>
            <a:r>
              <a:rPr lang="en-US" sz="2800" dirty="0" smtClean="0">
                <a:solidFill>
                  <a:srgbClr val="C00000"/>
                </a:solidFill>
                <a:effectLst>
                  <a:outerShdw blurRad="38100" dist="38100" dir="2700000" algn="tl">
                    <a:srgbClr val="000000">
                      <a:alpha val="43137"/>
                    </a:srgbClr>
                  </a:outerShdw>
                </a:effectLst>
              </a:rPr>
              <a:t>Socially </a:t>
            </a:r>
            <a:r>
              <a:rPr lang="en-US" sz="2800" dirty="0">
                <a:solidFill>
                  <a:srgbClr val="C00000"/>
                </a:solidFill>
                <a:effectLst>
                  <a:outerShdw blurRad="38100" dist="38100" dir="2700000" algn="tl">
                    <a:srgbClr val="000000">
                      <a:alpha val="43137"/>
                    </a:srgbClr>
                  </a:outerShdw>
                </a:effectLst>
              </a:rPr>
              <a:t>Oriented Political Platform </a:t>
            </a:r>
          </a:p>
        </p:txBody>
      </p:sp>
      <p:graphicFrame>
        <p:nvGraphicFramePr>
          <p:cNvPr id="6" name="Content Placeholder 3"/>
          <p:cNvGraphicFramePr>
            <a:graphicFrameLocks/>
          </p:cNvGraphicFramePr>
          <p:nvPr>
            <p:extLst>
              <p:ext uri="{D42A27DB-BD31-4B8C-83A1-F6EECF244321}">
                <p14:modId xmlns:p14="http://schemas.microsoft.com/office/powerpoint/2010/main" val="1339530538"/>
              </p:ext>
            </p:extLst>
          </p:nvPr>
        </p:nvGraphicFramePr>
        <p:xfrm>
          <a:off x="4951863" y="2598761"/>
          <a:ext cx="4038600" cy="2430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bwMode="auto">
          <a:xfrm>
            <a:off x="5029200" y="1760561"/>
            <a:ext cx="3962400" cy="914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000" dirty="0">
                <a:solidFill>
                  <a:schemeClr val="dk1"/>
                </a:solidFill>
                <a:effectLst/>
                <a:latin typeface="+mn-lt"/>
                <a:ea typeface="+mn-ea"/>
                <a:cs typeface="+mn-cs"/>
              </a:rPr>
              <a:t>Reforms have moved Georgia closer to universal health coverage</a:t>
            </a:r>
          </a:p>
        </p:txBody>
      </p:sp>
      <p:sp>
        <p:nvSpPr>
          <p:cNvPr id="2" name="Right Arrow Callout 1"/>
          <p:cNvSpPr/>
          <p:nvPr/>
        </p:nvSpPr>
        <p:spPr>
          <a:xfrm>
            <a:off x="36394" y="1981200"/>
            <a:ext cx="4840406" cy="3429000"/>
          </a:xfrm>
          <a:prstGeom prst="rightArrowCallout">
            <a:avLst>
              <a:gd name="adj1" fmla="val 8582"/>
              <a:gd name="adj2" fmla="val 10448"/>
              <a:gd name="adj3" fmla="val 23881"/>
              <a:gd name="adj4" fmla="val 78843"/>
            </a:avLst>
          </a:prstGeom>
        </p:spPr>
        <p:style>
          <a:lnRef idx="1">
            <a:schemeClr val="accent1"/>
          </a:lnRef>
          <a:fillRef idx="2">
            <a:schemeClr val="accent1"/>
          </a:fillRef>
          <a:effectRef idx="1">
            <a:schemeClr val="accent1"/>
          </a:effectRef>
          <a:fontRef idx="minor">
            <a:schemeClr val="dk1"/>
          </a:fontRef>
        </p:style>
        <p:txBody>
          <a:bodyPr rtlCol="0" anchor="ctr"/>
          <a:lstStyle/>
          <a:p>
            <a:pPr marL="0" lvl="0" indent="0">
              <a:lnSpc>
                <a:spcPct val="120000"/>
              </a:lnSpc>
              <a:spcBef>
                <a:spcPts val="0"/>
              </a:spcBef>
              <a:buNone/>
            </a:pPr>
            <a:r>
              <a:rPr lang="en-US" sz="2000" b="1" dirty="0"/>
              <a:t>Unprecedented Expansion of State Budget for Health care </a:t>
            </a:r>
          </a:p>
          <a:p>
            <a:pPr lvl="0">
              <a:lnSpc>
                <a:spcPct val="120000"/>
              </a:lnSpc>
              <a:spcBef>
                <a:spcPts val="600"/>
              </a:spcBef>
              <a:buFontTx/>
              <a:buChar char="-"/>
            </a:pPr>
            <a:r>
              <a:rPr lang="en-US" sz="2000" b="1" dirty="0">
                <a:solidFill>
                  <a:srgbClr val="C00000"/>
                </a:solidFill>
              </a:rPr>
              <a:t>365 mill GEL in </a:t>
            </a:r>
            <a:r>
              <a:rPr lang="ka-GE" sz="2000" b="1" dirty="0">
                <a:solidFill>
                  <a:srgbClr val="C00000"/>
                </a:solidFill>
              </a:rPr>
              <a:t>2012 </a:t>
            </a:r>
            <a:r>
              <a:rPr lang="en-US" sz="2000" b="1" dirty="0">
                <a:solidFill>
                  <a:srgbClr val="C00000"/>
                </a:solidFill>
                <a:sym typeface="Wingdings" pitchFamily="2" charset="2"/>
              </a:rPr>
              <a:t> 1017 Mill Gel in </a:t>
            </a:r>
            <a:r>
              <a:rPr lang="ka-GE" sz="2000" b="1" dirty="0">
                <a:solidFill>
                  <a:srgbClr val="C00000"/>
                </a:solidFill>
                <a:sym typeface="Wingdings" pitchFamily="2" charset="2"/>
              </a:rPr>
              <a:t>201</a:t>
            </a:r>
            <a:r>
              <a:rPr lang="en-US" sz="2000" b="1" dirty="0">
                <a:solidFill>
                  <a:srgbClr val="C00000"/>
                </a:solidFill>
                <a:sym typeface="Wingdings" pitchFamily="2" charset="2"/>
              </a:rPr>
              <a:t>6</a:t>
            </a:r>
            <a:r>
              <a:rPr lang="ka-GE" sz="2000" b="1" dirty="0">
                <a:solidFill>
                  <a:srgbClr val="C00000"/>
                </a:solidFill>
                <a:sym typeface="Wingdings" pitchFamily="2" charset="2"/>
              </a:rPr>
              <a:t> </a:t>
            </a:r>
            <a:endParaRPr lang="en-US" sz="2000" b="1" dirty="0">
              <a:solidFill>
                <a:srgbClr val="C00000"/>
              </a:solidFill>
            </a:endParaRPr>
          </a:p>
          <a:p>
            <a:pPr marL="0" lvl="0" indent="0">
              <a:lnSpc>
                <a:spcPct val="120000"/>
              </a:lnSpc>
              <a:spcBef>
                <a:spcPts val="1800"/>
              </a:spcBef>
              <a:buNone/>
            </a:pPr>
            <a:r>
              <a:rPr lang="en-US" sz="2000" b="1" dirty="0"/>
              <a:t>Launch of Universal Health Care Program in February 2013</a:t>
            </a:r>
          </a:p>
        </p:txBody>
      </p:sp>
    </p:spTree>
    <p:extLst>
      <p:ext uri="{BB962C8B-B14F-4D97-AF65-F5344CB8AC3E}">
        <p14:creationId xmlns:p14="http://schemas.microsoft.com/office/powerpoint/2010/main" val="125283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8480" cy="718784"/>
          </a:xfrm>
        </p:spPr>
        <p:txBody>
          <a:bodyPr>
            <a:noAutofit/>
          </a:bodyPr>
          <a:lstStyle/>
          <a:p>
            <a:r>
              <a:rPr lang="en-US" sz="2800" dirty="0" smtClean="0">
                <a:solidFill>
                  <a:srgbClr val="002060"/>
                </a:solidFill>
                <a:effectLst/>
                <a:latin typeface="Arial" panose="020B0604020202020204" pitchFamily="34" charset="0"/>
                <a:cs typeface="Arial" panose="020B0604020202020204" pitchFamily="34" charset="0"/>
              </a:rPr>
              <a:t>H</a:t>
            </a:r>
            <a:r>
              <a:rPr lang="en-US" sz="2800" b="1" dirty="0" smtClean="0">
                <a:solidFill>
                  <a:srgbClr val="002060"/>
                </a:solidFill>
                <a:effectLst/>
                <a:latin typeface="Arial" panose="020B0604020202020204" pitchFamily="34" charset="0"/>
                <a:cs typeface="Arial" panose="020B0604020202020204" pitchFamily="34" charset="0"/>
              </a:rPr>
              <a:t>ealth sector expenditures</a:t>
            </a:r>
            <a:endParaRPr lang="sl-SI" sz="2800" b="1" dirty="0">
              <a:solidFill>
                <a:srgbClr val="002060"/>
              </a:solidFill>
              <a:effectLst/>
              <a:latin typeface="Arial" panose="020B0604020202020204" pitchFamily="34" charset="0"/>
              <a:cs typeface="Arial" panose="020B0604020202020204" pitchFamily="34"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3329256882"/>
              </p:ext>
            </p:extLst>
          </p:nvPr>
        </p:nvGraphicFramePr>
        <p:xfrm>
          <a:off x="2275" y="2016641"/>
          <a:ext cx="4724400" cy="407935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39650" y="6172200"/>
            <a:ext cx="3429000" cy="253916"/>
          </a:xfrm>
          <a:prstGeom prst="rect">
            <a:avLst/>
          </a:prstGeom>
          <a:noFill/>
        </p:spPr>
        <p:txBody>
          <a:bodyPr wrap="square" rtlCol="0">
            <a:spAutoFit/>
          </a:bodyPr>
          <a:lstStyle/>
          <a:p>
            <a:r>
              <a:rPr lang="en-US" sz="1050" dirty="0" smtClean="0"/>
              <a:t>Source: Georgia NHA 20</a:t>
            </a:r>
            <a:r>
              <a:rPr lang="ka-GE" sz="1050" dirty="0" smtClean="0"/>
              <a:t>10-</a:t>
            </a:r>
            <a:r>
              <a:rPr lang="en-US" sz="1050" dirty="0" smtClean="0"/>
              <a:t>2016  (</a:t>
            </a:r>
            <a:r>
              <a:rPr lang="en-US" sz="1050" dirty="0" err="1" smtClean="0"/>
              <a:t>MoLHSA</a:t>
            </a:r>
            <a:r>
              <a:rPr lang="en-US" sz="1050" dirty="0" smtClean="0"/>
              <a:t>, 2017)</a:t>
            </a:r>
            <a:endParaRPr lang="en-US" sz="105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417492419"/>
              </p:ext>
            </p:extLst>
          </p:nvPr>
        </p:nvGraphicFramePr>
        <p:xfrm>
          <a:off x="4953000" y="1899683"/>
          <a:ext cx="4067601" cy="407935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277134" y="1219200"/>
            <a:ext cx="3581400" cy="584775"/>
          </a:xfrm>
          <a:prstGeom prst="rect">
            <a:avLst/>
          </a:prstGeom>
          <a:noFill/>
        </p:spPr>
        <p:txBody>
          <a:bodyPr wrap="square" rtlCol="0">
            <a:spAutoFit/>
          </a:bodyPr>
          <a:lstStyle/>
          <a:p>
            <a:r>
              <a:rPr lang="en-US" sz="1600" b="1" dirty="0" smtClean="0">
                <a:latin typeface="Arial Narrow" panose="020B0606020202030204" pitchFamily="34" charset="0"/>
              </a:rPr>
              <a:t>Out-of-Pocket Payment as % of Total Health Expenditure, Georgia</a:t>
            </a:r>
            <a:endParaRPr lang="en-US" sz="1600" b="1" dirty="0">
              <a:latin typeface="Arial Narrow" panose="020B0606020202030204" pitchFamily="34" charset="0"/>
            </a:endParaRPr>
          </a:p>
        </p:txBody>
      </p:sp>
      <p:sp>
        <p:nvSpPr>
          <p:cNvPr id="11" name="TextBox 10"/>
          <p:cNvSpPr txBox="1"/>
          <p:nvPr/>
        </p:nvSpPr>
        <p:spPr>
          <a:xfrm>
            <a:off x="152400" y="1465421"/>
            <a:ext cx="4254690" cy="338554"/>
          </a:xfrm>
          <a:prstGeom prst="rect">
            <a:avLst/>
          </a:prstGeom>
          <a:noFill/>
        </p:spPr>
        <p:txBody>
          <a:bodyPr wrap="square" rtlCol="0">
            <a:spAutoFit/>
          </a:bodyPr>
          <a:lstStyle/>
          <a:p>
            <a:r>
              <a:rPr lang="en-US" sz="1600" b="1" dirty="0" smtClean="0">
                <a:latin typeface="Arial Narrow" panose="020B0606020202030204" pitchFamily="34" charset="0"/>
              </a:rPr>
              <a:t>Public Health Expenditure, Georgia</a:t>
            </a:r>
            <a:endParaRPr lang="en-US" sz="1600" b="1" dirty="0">
              <a:latin typeface="Arial Narrow" panose="020B0606020202030204" pitchFamily="34" charset="0"/>
            </a:endParaRPr>
          </a:p>
        </p:txBody>
      </p:sp>
    </p:spTree>
    <p:extLst>
      <p:ext uri="{BB962C8B-B14F-4D97-AF65-F5344CB8AC3E}">
        <p14:creationId xmlns:p14="http://schemas.microsoft.com/office/powerpoint/2010/main" val="32878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7" y="-81666"/>
            <a:ext cx="4752528"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b="1" dirty="0">
                <a:solidFill>
                  <a:srgbClr val="C00000"/>
                </a:solidFill>
              </a:rPr>
              <a:t>Coverage of Healthcare services</a:t>
            </a:r>
          </a:p>
        </p:txBody>
      </p:sp>
      <p:sp>
        <p:nvSpPr>
          <p:cNvPr id="3" name="Content Placeholder 2"/>
          <p:cNvSpPr>
            <a:spLocks noGrp="1"/>
          </p:cNvSpPr>
          <p:nvPr>
            <p:ph idx="1"/>
          </p:nvPr>
        </p:nvSpPr>
        <p:spPr>
          <a:xfrm>
            <a:off x="-199599" y="4323161"/>
            <a:ext cx="5102602" cy="600328"/>
          </a:xfrm>
        </p:spPr>
        <p:txBody>
          <a:bodyPr>
            <a:noAutofit/>
          </a:bodyPr>
          <a:lstStyle/>
          <a:p>
            <a:pPr marL="457200" lvl="1" indent="0" algn="ctr">
              <a:buNone/>
            </a:pPr>
            <a:r>
              <a:rPr lang="en-US" sz="2400" dirty="0">
                <a:solidFill>
                  <a:srgbClr val="C00000"/>
                </a:solidFill>
              </a:rPr>
              <a:t>UHC Program has led to a major expansion in population entitlement to publicly financed health services (HUES) </a:t>
            </a:r>
          </a:p>
        </p:txBody>
      </p:sp>
      <p:graphicFrame>
        <p:nvGraphicFramePr>
          <p:cNvPr id="5" name="Chart 4"/>
          <p:cNvGraphicFramePr/>
          <p:nvPr>
            <p:extLst/>
          </p:nvPr>
        </p:nvGraphicFramePr>
        <p:xfrm>
          <a:off x="79761" y="886682"/>
          <a:ext cx="5256335"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p:cNvGraphicFramePr>
            <a:graphicFrameLocks/>
          </p:cNvGraphicFramePr>
          <p:nvPr>
            <p:extLst/>
          </p:nvPr>
        </p:nvGraphicFramePr>
        <p:xfrm>
          <a:off x="5724128" y="581116"/>
          <a:ext cx="4038600" cy="23031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4007367554"/>
              </p:ext>
            </p:extLst>
          </p:nvPr>
        </p:nvGraphicFramePr>
        <p:xfrm>
          <a:off x="5652120" y="3216885"/>
          <a:ext cx="4038600" cy="2402266"/>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5465440" y="2699628"/>
            <a:ext cx="3659976" cy="369332"/>
          </a:xfrm>
          <a:prstGeom prst="rect">
            <a:avLst/>
          </a:prstGeom>
          <a:noFill/>
        </p:spPr>
        <p:txBody>
          <a:bodyPr wrap="none" rtlCol="0">
            <a:spAutoFit/>
          </a:bodyPr>
          <a:lstStyle/>
          <a:p>
            <a:r>
              <a:rPr lang="en-US" dirty="0">
                <a:solidFill>
                  <a:srgbClr val="990000"/>
                </a:solidFill>
              </a:rPr>
              <a:t>Hospitalization per 100 population</a:t>
            </a:r>
          </a:p>
        </p:txBody>
      </p:sp>
      <p:sp>
        <p:nvSpPr>
          <p:cNvPr id="10" name="TextBox 9"/>
          <p:cNvSpPr txBox="1"/>
          <p:nvPr/>
        </p:nvSpPr>
        <p:spPr>
          <a:xfrm>
            <a:off x="5465440" y="5511885"/>
            <a:ext cx="3733800" cy="646331"/>
          </a:xfrm>
          <a:prstGeom prst="rect">
            <a:avLst/>
          </a:prstGeom>
          <a:noFill/>
        </p:spPr>
        <p:txBody>
          <a:bodyPr wrap="square" rtlCol="0">
            <a:spAutoFit/>
          </a:bodyPr>
          <a:lstStyle/>
          <a:p>
            <a:pPr algn="ctr"/>
            <a:r>
              <a:rPr lang="en-US" dirty="0">
                <a:solidFill>
                  <a:srgbClr val="990000"/>
                </a:solidFill>
              </a:rPr>
              <a:t>Ambulatory care visits per person per years </a:t>
            </a:r>
          </a:p>
        </p:txBody>
      </p:sp>
      <p:sp>
        <p:nvSpPr>
          <p:cNvPr id="11" name="Title 1"/>
          <p:cNvSpPr txBox="1">
            <a:spLocks/>
          </p:cNvSpPr>
          <p:nvPr/>
        </p:nvSpPr>
        <p:spPr bwMode="auto">
          <a:xfrm>
            <a:off x="4728356" y="10802"/>
            <a:ext cx="462724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2800" b="1" kern="0" dirty="0">
                <a:solidFill>
                  <a:srgbClr val="C00000"/>
                </a:solidFill>
              </a:rPr>
              <a:t>Services utilization</a:t>
            </a:r>
          </a:p>
        </p:txBody>
      </p:sp>
    </p:spTree>
    <p:extLst>
      <p:ext uri="{BB962C8B-B14F-4D97-AF65-F5344CB8AC3E}">
        <p14:creationId xmlns:p14="http://schemas.microsoft.com/office/powerpoint/2010/main" val="1015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62" y="116622"/>
            <a:ext cx="8748464" cy="1097280"/>
          </a:xfrm>
        </p:spPr>
        <p:txBody>
          <a:bodyPr rtlCol="0">
            <a:noAutofit/>
          </a:bodyPr>
          <a:lstStyle/>
          <a:p>
            <a:pPr>
              <a:defRPr/>
            </a:pPr>
            <a:r>
              <a:rPr lang="en-US" sz="2800" b="1" dirty="0">
                <a:solidFill>
                  <a:srgbClr val="C00000"/>
                </a:solidFill>
              </a:rPr>
              <a:t>National Hepatitis C Elimination Program</a:t>
            </a:r>
            <a:br>
              <a:rPr lang="en-US" sz="2800" b="1" dirty="0">
                <a:solidFill>
                  <a:srgbClr val="C00000"/>
                </a:solidFill>
              </a:rPr>
            </a:br>
            <a:r>
              <a:rPr lang="en-US" sz="2800" b="1" dirty="0">
                <a:solidFill>
                  <a:srgbClr val="C00000"/>
                </a:solidFill>
              </a:rPr>
              <a:t> </a:t>
            </a:r>
            <a:endParaRPr lang="ru-RU" sz="2800" b="1"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741499011"/>
              </p:ext>
            </p:extLst>
          </p:nvPr>
        </p:nvGraphicFramePr>
        <p:xfrm>
          <a:off x="241817" y="836712"/>
          <a:ext cx="2972318" cy="1638741"/>
        </p:xfrm>
        <a:graphic>
          <a:graphicData uri="http://schemas.openxmlformats.org/drawingml/2006/table">
            <a:tbl>
              <a:tblPr/>
              <a:tblGrid>
                <a:gridCol w="2229239">
                  <a:extLst>
                    <a:ext uri="{9D8B030D-6E8A-4147-A177-3AD203B41FA5}">
                      <a16:colId xmlns:a16="http://schemas.microsoft.com/office/drawing/2014/main" xmlns="" val="20000"/>
                    </a:ext>
                  </a:extLst>
                </a:gridCol>
                <a:gridCol w="743079">
                  <a:extLst>
                    <a:ext uri="{9D8B030D-6E8A-4147-A177-3AD203B41FA5}">
                      <a16:colId xmlns:a16="http://schemas.microsoft.com/office/drawing/2014/main" xmlns="" val="20002"/>
                    </a:ext>
                  </a:extLst>
                </a:gridCol>
              </a:tblGrid>
              <a:tr h="72541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2060"/>
                          </a:solidFill>
                          <a:effectLst/>
                          <a:latin typeface="+mn-lt"/>
                          <a:ea typeface="MS PGothic" pitchFamily="34" charset="-128"/>
                        </a:rPr>
                        <a:t>National wide </a:t>
                      </a:r>
                      <a:r>
                        <a:rPr kumimoji="0" lang="en-US" sz="1500" b="1" i="0" u="none" strike="noStrike" cap="none" normalizeH="0" baseline="0" dirty="0">
                          <a:ln>
                            <a:noFill/>
                          </a:ln>
                          <a:solidFill>
                            <a:srgbClr val="002060"/>
                          </a:solidFill>
                          <a:effectLst/>
                          <a:latin typeface="+mn-lt"/>
                          <a:ea typeface="MS PGothic" pitchFamily="34" charset="-128"/>
                        </a:rPr>
                        <a:t>survey, 2015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2060"/>
                          </a:solidFill>
                          <a:effectLst/>
                          <a:latin typeface="+mn-lt"/>
                          <a:ea typeface="MS PGothic" pitchFamily="34" charset="-128"/>
                        </a:rPr>
                        <a:t> </a:t>
                      </a: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rgbClr val="002060"/>
                        </a:solidFill>
                        <a:effectLst/>
                        <a:latin typeface="+mn-lt"/>
                        <a:ea typeface="MS PGothic" pitchFamily="34" charset="-128"/>
                      </a:endParaRP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Anti-HCV+</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7.7%</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5"/>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HCV RNA+</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5.4%</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4255986572"/>
                  </a:ext>
                </a:extLst>
              </a:tr>
            </a:tbl>
          </a:graphicData>
        </a:graphic>
      </p:graphicFrame>
      <p:graphicFrame>
        <p:nvGraphicFramePr>
          <p:cNvPr id="19511" name="Content Placeholder 8"/>
          <p:cNvGraphicFramePr>
            <a:graphicFrameLocks/>
          </p:cNvGraphicFramePr>
          <p:nvPr>
            <p:extLst>
              <p:ext uri="{D42A27DB-BD31-4B8C-83A1-F6EECF244321}">
                <p14:modId xmlns:p14="http://schemas.microsoft.com/office/powerpoint/2010/main" val="2573635550"/>
              </p:ext>
            </p:extLst>
          </p:nvPr>
        </p:nvGraphicFramePr>
        <p:xfrm>
          <a:off x="0" y="2475453"/>
          <a:ext cx="3669715" cy="3652360"/>
        </p:xfrm>
        <a:graphic>
          <a:graphicData uri="http://schemas.openxmlformats.org/presentationml/2006/ole">
            <mc:AlternateContent xmlns:mc="http://schemas.openxmlformats.org/markup-compatibility/2006">
              <mc:Choice xmlns:v="urn:schemas-microsoft-com:vml" Requires="v">
                <p:oleObj spid="_x0000_s2162" r:id="rId4" imgW="4365114" imgH="4749196" progId="Excel.Chart.8">
                  <p:embed/>
                </p:oleObj>
              </mc:Choice>
              <mc:Fallback>
                <p:oleObj r:id="rId4" imgW="4365114" imgH="474919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75453"/>
                        <a:ext cx="3669715" cy="3652360"/>
                      </a:xfrm>
                      <a:prstGeom prst="rect">
                        <a:avLst/>
                      </a:prstGeom>
                      <a:noFill/>
                      <a:ln>
                        <a:noFill/>
                      </a:ln>
                      <a:extLst/>
                    </p:spPr>
                  </p:pic>
                </p:oleObj>
              </mc:Fallback>
            </mc:AlternateContent>
          </a:graphicData>
        </a:graphic>
      </p:graphicFrame>
      <p:pic>
        <p:nvPicPr>
          <p:cNvPr id="4" name="Picture 3"/>
          <p:cNvPicPr>
            <a:picLocks noChangeAspect="1"/>
          </p:cNvPicPr>
          <p:nvPr/>
        </p:nvPicPr>
        <p:blipFill>
          <a:blip r:embed="rId6"/>
          <a:stretch>
            <a:fillRect/>
          </a:stretch>
        </p:blipFill>
        <p:spPr>
          <a:xfrm>
            <a:off x="3276600" y="1120243"/>
            <a:ext cx="5782218" cy="4598891"/>
          </a:xfrm>
          <a:prstGeom prst="rect">
            <a:avLst/>
          </a:prstGeom>
        </p:spPr>
      </p:pic>
      <p:sp>
        <p:nvSpPr>
          <p:cNvPr id="19" name="Rectangle 1">
            <a:extLst>
              <a:ext uri="{FF2B5EF4-FFF2-40B4-BE49-F238E27FC236}">
                <a16:creationId xmlns="" xmlns:a16="http://schemas.microsoft.com/office/drawing/2014/main" id="{25C3445E-424D-46F9-8E88-0F7E03619156}"/>
              </a:ext>
            </a:extLst>
          </p:cNvPr>
          <p:cNvSpPr>
            <a:spLocks noChangeArrowheads="1"/>
          </p:cNvSpPr>
          <p:nvPr/>
        </p:nvSpPr>
        <p:spPr bwMode="auto">
          <a:xfrm>
            <a:off x="6477000" y="4191000"/>
            <a:ext cx="2667000" cy="1338828"/>
          </a:xfrm>
          <a:prstGeom prst="rect">
            <a:avLst/>
          </a:prstGeom>
          <a:solidFill>
            <a:schemeClr val="bg1"/>
          </a:solidFill>
          <a:ln w="9525">
            <a:noFill/>
            <a:miter lim="800000"/>
            <a:headEnd/>
            <a:tailEnd/>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350" b="1" dirty="0" err="1">
                <a:solidFill>
                  <a:srgbClr val="FF0000"/>
                </a:solidFill>
                <a:latin typeface="Arial" panose="020B0604020202020204" pitchFamily="34" charset="0"/>
              </a:rPr>
              <a:t>Sofosbuvir</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82%</a:t>
            </a:r>
          </a:p>
          <a:p>
            <a:pPr>
              <a:lnSpc>
                <a:spcPct val="100000"/>
              </a:lnSpc>
              <a:spcBef>
                <a:spcPct val="0"/>
              </a:spcBef>
              <a:buFontTx/>
              <a:buNone/>
            </a:pPr>
            <a:endParaRPr lang="en-US" altLang="ka-GE" sz="1350" b="1" dirty="0">
              <a:latin typeface="Arial" panose="020B0604020202020204" pitchFamily="34" charset="0"/>
            </a:endParaRPr>
          </a:p>
          <a:p>
            <a:pPr>
              <a:lnSpc>
                <a:spcPct val="100000"/>
              </a:lnSpc>
              <a:spcBef>
                <a:spcPct val="0"/>
              </a:spcBef>
              <a:buFontTx/>
              <a:buNone/>
            </a:pPr>
            <a:r>
              <a:rPr lang="en-US" altLang="en-US" sz="1350" b="1" dirty="0" err="1">
                <a:solidFill>
                  <a:srgbClr val="FF0000"/>
                </a:solidFill>
                <a:latin typeface="Arial" panose="020B0604020202020204" pitchFamily="34" charset="0"/>
              </a:rPr>
              <a:t>Harvoni</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98.2%</a:t>
            </a:r>
          </a:p>
          <a:p>
            <a:pPr>
              <a:lnSpc>
                <a:spcPct val="100000"/>
              </a:lnSpc>
              <a:spcBef>
                <a:spcPct val="0"/>
              </a:spcBef>
              <a:buFontTx/>
              <a:buNone/>
            </a:pPr>
            <a:endParaRPr lang="en-US" altLang="en-US" sz="1350" dirty="0">
              <a:solidFill>
                <a:srgbClr val="0070C0"/>
              </a:solidFill>
              <a:latin typeface="Arial" panose="020B0604020202020204" pitchFamily="34" charset="0"/>
            </a:endParaRPr>
          </a:p>
        </p:txBody>
      </p:sp>
      <p:sp>
        <p:nvSpPr>
          <p:cNvPr id="20" name="Rectangle 1">
            <a:extLst>
              <a:ext uri="{FF2B5EF4-FFF2-40B4-BE49-F238E27FC236}">
                <a16:creationId xmlns="" xmlns:a16="http://schemas.microsoft.com/office/drawing/2014/main" id="{25C3445E-424D-46F9-8E88-0F7E03619156}"/>
              </a:ext>
            </a:extLst>
          </p:cNvPr>
          <p:cNvSpPr>
            <a:spLocks noChangeArrowheads="1"/>
          </p:cNvSpPr>
          <p:nvPr/>
        </p:nvSpPr>
        <p:spPr bwMode="auto">
          <a:xfrm>
            <a:off x="6167709" y="2667000"/>
            <a:ext cx="2976291" cy="1023357"/>
          </a:xfrm>
          <a:prstGeom prst="rect">
            <a:avLst/>
          </a:prstGeom>
          <a:solidFill>
            <a:schemeClr val="bg1"/>
          </a:solidFill>
          <a:ln w="9525">
            <a:noFill/>
            <a:miter lim="800000"/>
            <a:headEnd/>
            <a:tailEnd/>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00000"/>
              </a:lnSpc>
              <a:spcBef>
                <a:spcPts val="1200"/>
              </a:spcBef>
            </a:pPr>
            <a:r>
              <a:rPr lang="en-US" altLang="en-US" sz="1350" b="1" dirty="0" smtClean="0">
                <a:solidFill>
                  <a:schemeClr val="tx2"/>
                </a:solidFill>
                <a:latin typeface="Arial" panose="020B0604020202020204" pitchFamily="34" charset="0"/>
              </a:rPr>
              <a:t>Screened  - </a:t>
            </a:r>
            <a:r>
              <a:rPr lang="en-US" altLang="en-US" sz="1350" b="1" dirty="0">
                <a:solidFill>
                  <a:srgbClr val="FF0000"/>
                </a:solidFill>
                <a:latin typeface="Arial" panose="020B0604020202020204" pitchFamily="34" charset="0"/>
              </a:rPr>
              <a:t>1,200,00</a:t>
            </a:r>
          </a:p>
          <a:p>
            <a:pPr marL="285750" indent="-285750">
              <a:lnSpc>
                <a:spcPct val="100000"/>
              </a:lnSpc>
              <a:spcBef>
                <a:spcPts val="1200"/>
              </a:spcBef>
            </a:pPr>
            <a:r>
              <a:rPr lang="en-US" altLang="en-US" sz="1350" b="1" dirty="0" smtClean="0">
                <a:solidFill>
                  <a:schemeClr val="tx2"/>
                </a:solidFill>
                <a:latin typeface="Arial" panose="020B0604020202020204" pitchFamily="34" charset="0"/>
              </a:rPr>
              <a:t>Started Treatment - </a:t>
            </a:r>
            <a:r>
              <a:rPr lang="en-US" altLang="en-US" sz="1350" b="1" dirty="0" smtClean="0">
                <a:solidFill>
                  <a:srgbClr val="FF0000"/>
                </a:solidFill>
                <a:latin typeface="Arial" panose="020B0604020202020204" pitchFamily="34" charset="0"/>
              </a:rPr>
              <a:t>43000</a:t>
            </a:r>
          </a:p>
          <a:p>
            <a:pPr marL="285750" indent="-285750">
              <a:lnSpc>
                <a:spcPct val="100000"/>
              </a:lnSpc>
              <a:spcBef>
                <a:spcPts val="1200"/>
              </a:spcBef>
            </a:pPr>
            <a:r>
              <a:rPr lang="en-US" altLang="ka-GE" sz="1350" b="1" dirty="0" smtClean="0">
                <a:solidFill>
                  <a:schemeClr val="tx2"/>
                </a:solidFill>
                <a:latin typeface="Arial" panose="020B0604020202020204" pitchFamily="34" charset="0"/>
              </a:rPr>
              <a:t>Completed treatment - </a:t>
            </a:r>
            <a:r>
              <a:rPr lang="en-US" altLang="ka-GE" sz="1350" b="1" dirty="0">
                <a:solidFill>
                  <a:srgbClr val="FF0000"/>
                </a:solidFill>
                <a:latin typeface="Arial" panose="020B0604020202020204" pitchFamily="34" charset="0"/>
              </a:rPr>
              <a:t>38506</a:t>
            </a:r>
            <a:endParaRPr lang="en-US" altLang="ka-GE" sz="1350" b="1" dirty="0">
              <a:latin typeface="Arial" panose="020B0604020202020204" pitchFamily="34" charset="0"/>
            </a:endParaRPr>
          </a:p>
        </p:txBody>
      </p:sp>
    </p:spTree>
    <p:extLst>
      <p:ext uri="{BB962C8B-B14F-4D97-AF65-F5344CB8AC3E}">
        <p14:creationId xmlns:p14="http://schemas.microsoft.com/office/powerpoint/2010/main" val="3211155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85800" y="1219200"/>
            <a:ext cx="2133600" cy="646331"/>
          </a:xfrm>
          <a:prstGeom prst="rect">
            <a:avLst/>
          </a:prstGeom>
          <a:noFill/>
        </p:spPr>
        <p:txBody>
          <a:bodyPr wrap="square" rtlCol="0">
            <a:spAutoFit/>
          </a:bodyPr>
          <a:lstStyle/>
          <a:p>
            <a:pPr algn="ctr"/>
            <a:r>
              <a:rPr lang="en-US" b="1" dirty="0">
                <a:solidFill>
                  <a:srgbClr val="003366"/>
                </a:solidFill>
              </a:rPr>
              <a:t>Emergency </a:t>
            </a:r>
            <a:r>
              <a:rPr lang="en-US" b="1" dirty="0" smtClean="0">
                <a:solidFill>
                  <a:srgbClr val="003366"/>
                </a:solidFill>
              </a:rPr>
              <a:t>Preparedness</a:t>
            </a:r>
            <a:endParaRPr lang="en-US" b="1" dirty="0">
              <a:solidFill>
                <a:srgbClr val="003366"/>
              </a:solidFill>
            </a:endParaRPr>
          </a:p>
        </p:txBody>
      </p:sp>
      <p:sp>
        <p:nvSpPr>
          <p:cNvPr id="22" name="TextBox 21"/>
          <p:cNvSpPr txBox="1"/>
          <p:nvPr/>
        </p:nvSpPr>
        <p:spPr>
          <a:xfrm>
            <a:off x="3124200" y="5257800"/>
            <a:ext cx="990600" cy="369332"/>
          </a:xfrm>
          <a:prstGeom prst="rect">
            <a:avLst/>
          </a:prstGeom>
          <a:noFill/>
        </p:spPr>
        <p:txBody>
          <a:bodyPr wrap="square" rtlCol="0">
            <a:spAutoFit/>
          </a:bodyPr>
          <a:lstStyle/>
          <a:p>
            <a:r>
              <a:rPr lang="en-US" b="1" dirty="0">
                <a:solidFill>
                  <a:srgbClr val="003366"/>
                </a:solidFill>
              </a:rPr>
              <a:t>IHR</a:t>
            </a:r>
          </a:p>
        </p:txBody>
      </p:sp>
      <p:sp>
        <p:nvSpPr>
          <p:cNvPr id="23" name="TextBox 22"/>
          <p:cNvSpPr txBox="1"/>
          <p:nvPr/>
        </p:nvSpPr>
        <p:spPr>
          <a:xfrm>
            <a:off x="152400" y="5334000"/>
            <a:ext cx="914400" cy="369332"/>
          </a:xfrm>
          <a:prstGeom prst="rect">
            <a:avLst/>
          </a:prstGeom>
          <a:noFill/>
        </p:spPr>
        <p:txBody>
          <a:bodyPr wrap="square" rtlCol="0">
            <a:spAutoFit/>
          </a:bodyPr>
          <a:lstStyle/>
          <a:p>
            <a:r>
              <a:rPr lang="en-US" b="1" dirty="0">
                <a:solidFill>
                  <a:srgbClr val="003366"/>
                </a:solidFill>
              </a:rPr>
              <a:t>GHSA</a:t>
            </a:r>
          </a:p>
        </p:txBody>
      </p:sp>
      <p:sp>
        <p:nvSpPr>
          <p:cNvPr id="25" name="TextBox 24"/>
          <p:cNvSpPr txBox="1"/>
          <p:nvPr/>
        </p:nvSpPr>
        <p:spPr>
          <a:xfrm>
            <a:off x="3581400" y="4572000"/>
            <a:ext cx="5261783" cy="1569660"/>
          </a:xfrm>
          <a:prstGeom prst="rect">
            <a:avLst/>
          </a:prstGeom>
          <a:noFill/>
        </p:spPr>
        <p:txBody>
          <a:bodyPr wrap="square" rtlCol="0">
            <a:spAutoFit/>
          </a:bodyPr>
          <a:lstStyle/>
          <a:p>
            <a:pPr algn="just">
              <a:defRPr/>
            </a:pPr>
            <a:r>
              <a:rPr lang="en-US" altLang="ka-GE" sz="1600" b="1" dirty="0" smtClean="0">
                <a:solidFill>
                  <a:srgbClr val="003366"/>
                </a:solidFill>
                <a:latin typeface="+mn-lt"/>
              </a:rPr>
              <a:t>Georgia, </a:t>
            </a:r>
            <a:r>
              <a:rPr lang="en-US" altLang="ka-GE" sz="1600" b="1" dirty="0">
                <a:solidFill>
                  <a:srgbClr val="003366"/>
                </a:solidFill>
                <a:latin typeface="+mn-lt"/>
              </a:rPr>
              <a:t>together with other countries is actively involved in support of the 11 Action Package objectives</a:t>
            </a:r>
            <a:r>
              <a:rPr lang="en-US" altLang="ka-GE" sz="1600" b="1" dirty="0" smtClean="0">
                <a:solidFill>
                  <a:srgbClr val="003366"/>
                </a:solidFill>
                <a:latin typeface="+mn-lt"/>
              </a:rPr>
              <a:t>:</a:t>
            </a:r>
            <a:endParaRPr lang="en-US" altLang="ka-GE" sz="1600" b="1" dirty="0">
              <a:solidFill>
                <a:srgbClr val="003366"/>
              </a:solidFill>
              <a:latin typeface="+mn-lt"/>
            </a:endParaRPr>
          </a:p>
          <a:p>
            <a:pPr lvl="1" indent="-171450" algn="just">
              <a:buFont typeface="Wingdings" panose="05000000000000000000" pitchFamily="2" charset="2"/>
              <a:buChar char="Ø"/>
              <a:defRPr/>
            </a:pPr>
            <a:r>
              <a:rPr lang="en-US" altLang="ka-GE" sz="1600" b="1" dirty="0">
                <a:solidFill>
                  <a:srgbClr val="C00000"/>
                </a:solidFill>
                <a:latin typeface="+mn-lt"/>
              </a:rPr>
              <a:t> </a:t>
            </a:r>
            <a:r>
              <a:rPr lang="en-US" altLang="ka-GE" sz="1400" b="1" dirty="0">
                <a:solidFill>
                  <a:srgbClr val="C00000"/>
                </a:solidFill>
                <a:latin typeface="Calibri"/>
                <a:cs typeface="Calibri"/>
              </a:rPr>
              <a:t>Real-Time Surveillance </a:t>
            </a:r>
            <a:r>
              <a:rPr lang="en-US" altLang="ka-GE" sz="1400" b="1" dirty="0">
                <a:solidFill>
                  <a:srgbClr val="003366"/>
                </a:solidFill>
                <a:latin typeface="Calibri"/>
                <a:cs typeface="Calibri"/>
              </a:rPr>
              <a:t>- as a leading country </a:t>
            </a:r>
          </a:p>
          <a:p>
            <a:pPr lvl="1" indent="-171450" algn="just">
              <a:buFont typeface="Wingdings" panose="05000000000000000000" pitchFamily="2" charset="2"/>
              <a:buChar char="Ø"/>
              <a:defRPr/>
            </a:pPr>
            <a:r>
              <a:rPr lang="en-US" altLang="ka-GE" sz="1400" b="1" dirty="0">
                <a:solidFill>
                  <a:srgbClr val="003366"/>
                </a:solidFill>
                <a:latin typeface="Calibri"/>
                <a:cs typeface="Calibri"/>
              </a:rPr>
              <a:t> </a:t>
            </a:r>
            <a:r>
              <a:rPr lang="en-US" altLang="ka-GE" sz="1400" b="1" dirty="0">
                <a:solidFill>
                  <a:srgbClr val="C00000"/>
                </a:solidFill>
                <a:latin typeface="Calibri"/>
                <a:cs typeface="Calibri"/>
              </a:rPr>
              <a:t>National Laboratory System </a:t>
            </a:r>
            <a:r>
              <a:rPr lang="en-US" altLang="ka-GE" sz="1400" b="1" dirty="0">
                <a:solidFill>
                  <a:srgbClr val="003366"/>
                </a:solidFill>
                <a:latin typeface="Calibri"/>
                <a:cs typeface="Calibri"/>
              </a:rPr>
              <a:t>– as the contributing country  </a:t>
            </a:r>
          </a:p>
          <a:p>
            <a:pPr lvl="1" indent="-171450" algn="just">
              <a:buFont typeface="Wingdings" panose="05000000000000000000" pitchFamily="2" charset="2"/>
              <a:buChar char="Ø"/>
              <a:defRPr/>
            </a:pPr>
            <a:r>
              <a:rPr lang="en-US" altLang="ka-GE" sz="1400" b="1" dirty="0">
                <a:solidFill>
                  <a:srgbClr val="003366"/>
                </a:solidFill>
                <a:latin typeface="Calibri"/>
                <a:cs typeface="Calibri"/>
              </a:rPr>
              <a:t> </a:t>
            </a:r>
            <a:r>
              <a:rPr lang="en-US" altLang="ka-GE" sz="1400" b="1" dirty="0">
                <a:solidFill>
                  <a:srgbClr val="C00000"/>
                </a:solidFill>
                <a:latin typeface="Calibri"/>
                <a:cs typeface="Calibri"/>
              </a:rPr>
              <a:t>Zoonotic Diseases </a:t>
            </a:r>
            <a:r>
              <a:rPr lang="en-US" altLang="ka-GE" sz="1400" b="1" dirty="0">
                <a:solidFill>
                  <a:srgbClr val="003366"/>
                </a:solidFill>
                <a:latin typeface="Calibri"/>
                <a:cs typeface="Calibri"/>
              </a:rPr>
              <a:t>– as the contributing country</a:t>
            </a:r>
            <a:endParaRPr lang="ka-GE" altLang="en-US" sz="1400" b="1" dirty="0">
              <a:solidFill>
                <a:srgbClr val="C00000"/>
              </a:solidFill>
              <a:latin typeface="Calibri"/>
              <a:cs typeface="Calibri"/>
            </a:endParaRPr>
          </a:p>
          <a:p>
            <a:endParaRPr lang="en-US" sz="2000" dirty="0">
              <a:latin typeface="+mn-lt"/>
            </a:endParaRPr>
          </a:p>
        </p:txBody>
      </p:sp>
      <p:sp>
        <p:nvSpPr>
          <p:cNvPr id="26" name="TextBox 25"/>
          <p:cNvSpPr txBox="1"/>
          <p:nvPr/>
        </p:nvSpPr>
        <p:spPr>
          <a:xfrm>
            <a:off x="3429000" y="3372390"/>
            <a:ext cx="5482417" cy="1077218"/>
          </a:xfrm>
          <a:prstGeom prst="rect">
            <a:avLst/>
          </a:prstGeom>
          <a:noFill/>
        </p:spPr>
        <p:txBody>
          <a:bodyPr wrap="square" rtlCol="0">
            <a:spAutoFit/>
          </a:bodyPr>
          <a:lstStyle/>
          <a:p>
            <a:pPr marL="285750" indent="-285750">
              <a:buFont typeface="Wingdings" panose="05000000000000000000" pitchFamily="2" charset="2"/>
              <a:buChar char="Ø"/>
            </a:pPr>
            <a:endParaRPr lang="en-US" altLang="ka-GE" sz="1400" b="1" dirty="0" smtClean="0">
              <a:solidFill>
                <a:srgbClr val="003366"/>
              </a:solidFill>
            </a:endParaRPr>
          </a:p>
          <a:p>
            <a:pPr marL="285750" indent="-285750">
              <a:buFont typeface="Wingdings" charset="2"/>
              <a:buChar char="ü"/>
            </a:pPr>
            <a:r>
              <a:rPr lang="en-US" altLang="ka-GE" sz="1600" b="1" dirty="0" smtClean="0">
                <a:solidFill>
                  <a:srgbClr val="17375E"/>
                </a:solidFill>
                <a:latin typeface="+mn-lt"/>
              </a:rPr>
              <a:t>WHO </a:t>
            </a:r>
            <a:r>
              <a:rPr lang="en-US" altLang="ka-GE" sz="1600" b="1" dirty="0">
                <a:solidFill>
                  <a:srgbClr val="17375E"/>
                </a:solidFill>
                <a:latin typeface="+mn-lt"/>
              </a:rPr>
              <a:t>IHR was fully implemented in </a:t>
            </a:r>
            <a:r>
              <a:rPr lang="en-US" altLang="ka-GE" sz="1600" b="1" dirty="0" smtClean="0">
                <a:solidFill>
                  <a:srgbClr val="17375E"/>
                </a:solidFill>
                <a:latin typeface="+mn-lt"/>
              </a:rPr>
              <a:t>2012;</a:t>
            </a:r>
            <a:endParaRPr lang="en-US" altLang="ka-GE" sz="1600" b="1" dirty="0">
              <a:solidFill>
                <a:srgbClr val="17375E"/>
              </a:solidFill>
              <a:latin typeface="+mn-lt"/>
            </a:endParaRPr>
          </a:p>
          <a:p>
            <a:pPr marL="285750" lvl="0" indent="-285750">
              <a:buFont typeface="Wingdings" charset="2"/>
              <a:buChar char="ü"/>
            </a:pPr>
            <a:r>
              <a:rPr lang="en-US" altLang="ka-GE" sz="1600" b="1" dirty="0" smtClean="0">
                <a:solidFill>
                  <a:srgbClr val="17375E"/>
                </a:solidFill>
                <a:latin typeface="+mn-lt"/>
              </a:rPr>
              <a:t>NCDC </a:t>
            </a:r>
            <a:r>
              <a:rPr lang="en-US" altLang="ka-GE" sz="1600" b="1" dirty="0">
                <a:solidFill>
                  <a:srgbClr val="17375E"/>
                </a:solidFill>
                <a:latin typeface="+mn-lt"/>
              </a:rPr>
              <a:t>was designated as the </a:t>
            </a:r>
            <a:r>
              <a:rPr lang="en-US" altLang="ka-GE" sz="1600" b="1" dirty="0" smtClean="0">
                <a:solidFill>
                  <a:srgbClr val="17375E"/>
                </a:solidFill>
                <a:latin typeface="+mn-lt"/>
              </a:rPr>
              <a:t>national IHR </a:t>
            </a:r>
            <a:r>
              <a:rPr lang="en-US" altLang="ka-GE" sz="1600" b="1" dirty="0">
                <a:solidFill>
                  <a:srgbClr val="17375E"/>
                </a:solidFill>
                <a:latin typeface="+mn-lt"/>
              </a:rPr>
              <a:t>Focal </a:t>
            </a:r>
            <a:r>
              <a:rPr lang="en-US" altLang="ka-GE" sz="1600" b="1" dirty="0" smtClean="0">
                <a:solidFill>
                  <a:srgbClr val="17375E"/>
                </a:solidFill>
                <a:latin typeface="+mn-lt"/>
              </a:rPr>
              <a:t>Point;</a:t>
            </a:r>
            <a:endParaRPr lang="en-US" altLang="ka-GE" sz="1600" b="1" dirty="0">
              <a:solidFill>
                <a:srgbClr val="17375E"/>
              </a:solidFill>
              <a:latin typeface="+mn-lt"/>
            </a:endParaRPr>
          </a:p>
          <a:p>
            <a:pPr marL="285750" indent="-285750">
              <a:buFont typeface="Wingdings" charset="2"/>
              <a:buChar char="ü"/>
            </a:pPr>
            <a:r>
              <a:rPr lang="en-US" altLang="ka-GE" sz="1600" b="1" dirty="0" smtClean="0">
                <a:solidFill>
                  <a:srgbClr val="17375E"/>
                </a:solidFill>
                <a:latin typeface="+mn-lt"/>
              </a:rPr>
              <a:t>24/7 Duty Officer System is established;</a:t>
            </a:r>
          </a:p>
        </p:txBody>
      </p:sp>
      <p:sp>
        <p:nvSpPr>
          <p:cNvPr id="27" name="TextBox 26"/>
          <p:cNvSpPr txBox="1"/>
          <p:nvPr/>
        </p:nvSpPr>
        <p:spPr>
          <a:xfrm>
            <a:off x="3429000" y="839040"/>
            <a:ext cx="5715000" cy="2815642"/>
          </a:xfrm>
          <a:prstGeom prst="rect">
            <a:avLst/>
          </a:prstGeom>
          <a:noFill/>
        </p:spPr>
        <p:txBody>
          <a:bodyPr wrap="square" rtlCol="0">
            <a:spAutoFit/>
          </a:bodyPr>
          <a:lstStyle/>
          <a:p>
            <a:endParaRPr lang="en-US" b="1" kern="0" dirty="0">
              <a:solidFill>
                <a:srgbClr val="10253F"/>
              </a:solidFill>
              <a:latin typeface="+mn-lt"/>
            </a:endParaRPr>
          </a:p>
          <a:p>
            <a:pPr marL="171450" indent="-171450">
              <a:buFont typeface="Wingdings" panose="05000000000000000000" pitchFamily="2" charset="2"/>
              <a:buChar char="Ø"/>
            </a:pPr>
            <a:endParaRPr lang="en-US" sz="1400" b="1" kern="0" dirty="0" smtClean="0">
              <a:solidFill>
                <a:srgbClr val="10253F"/>
              </a:solidFill>
              <a:latin typeface="+mn-lt"/>
            </a:endParaRPr>
          </a:p>
          <a:p>
            <a:pPr marL="285750" indent="-285750">
              <a:lnSpc>
                <a:spcPct val="110000"/>
              </a:lnSpc>
              <a:buFont typeface="Wingdings" charset="2"/>
              <a:buChar char="ü"/>
            </a:pPr>
            <a:r>
              <a:rPr lang="en-US" sz="1600" b="1" kern="0" dirty="0" smtClean="0">
                <a:solidFill>
                  <a:schemeClr val="tx2">
                    <a:lumMod val="75000"/>
                  </a:schemeClr>
                </a:solidFill>
                <a:latin typeface="+mn-lt"/>
              </a:rPr>
              <a:t>The </a:t>
            </a:r>
            <a:r>
              <a:rPr lang="en-US" sz="1600" b="1" kern="0" dirty="0">
                <a:solidFill>
                  <a:schemeClr val="tx2">
                    <a:lumMod val="75000"/>
                  </a:schemeClr>
                </a:solidFill>
                <a:latin typeface="+mn-lt"/>
              </a:rPr>
              <a:t>revision of Epidemics, Pandemics and Biological Incidents Response Plan</a:t>
            </a:r>
          </a:p>
          <a:p>
            <a:pPr marL="285750" indent="-285750">
              <a:lnSpc>
                <a:spcPct val="110000"/>
              </a:lnSpc>
              <a:buFont typeface="Wingdings" charset="2"/>
              <a:buChar char="ü"/>
            </a:pPr>
            <a:r>
              <a:rPr lang="en-US" sz="1600" b="1" kern="0" dirty="0" smtClean="0">
                <a:solidFill>
                  <a:schemeClr val="tx2">
                    <a:lumMod val="75000"/>
                  </a:schemeClr>
                </a:solidFill>
                <a:latin typeface="+mn-lt"/>
              </a:rPr>
              <a:t>Updating/Developing disease specific plans:</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 </a:t>
            </a:r>
            <a:r>
              <a:rPr lang="en-US" sz="1400" b="1" i="1" kern="0" dirty="0">
                <a:solidFill>
                  <a:schemeClr val="tx2">
                    <a:lumMod val="75000"/>
                  </a:schemeClr>
                </a:solidFill>
                <a:latin typeface="+mn-lt"/>
              </a:rPr>
              <a:t>Influenza Response Plan </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Ebola </a:t>
            </a:r>
            <a:r>
              <a:rPr lang="en-US" sz="1400" b="1" i="1" kern="0" dirty="0">
                <a:solidFill>
                  <a:schemeClr val="tx2">
                    <a:lumMod val="75000"/>
                  </a:schemeClr>
                </a:solidFill>
                <a:latin typeface="+mn-lt"/>
              </a:rPr>
              <a:t>virus </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en-US" sz="1400" b="1" i="1" kern="0" dirty="0" err="1" smtClean="0">
                <a:solidFill>
                  <a:schemeClr val="tx2">
                    <a:lumMod val="75000"/>
                  </a:schemeClr>
                </a:solidFill>
                <a:latin typeface="+mn-lt"/>
              </a:rPr>
              <a:t>Zika</a:t>
            </a:r>
            <a:r>
              <a:rPr lang="en-US" sz="1400" b="1" i="1" kern="0" dirty="0" smtClean="0">
                <a:solidFill>
                  <a:schemeClr val="tx2">
                    <a:lumMod val="75000"/>
                  </a:schemeClr>
                </a:solidFill>
                <a:latin typeface="+mn-lt"/>
              </a:rPr>
              <a:t> Virus </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Crimean-Congo Hemorrhagic fever </a:t>
            </a:r>
          </a:p>
          <a:p>
            <a:pPr marL="1085850" lvl="2" indent="-171450">
              <a:lnSpc>
                <a:spcPct val="110000"/>
              </a:lnSpc>
              <a:buFont typeface="Wingdings" panose="05000000000000000000" pitchFamily="2" charset="2"/>
              <a:buChar char="Ø"/>
            </a:pPr>
            <a:r>
              <a:rPr lang="en-US" sz="1400" b="1" i="1" kern="0" dirty="0">
                <a:solidFill>
                  <a:schemeClr val="tx2">
                    <a:lumMod val="75000"/>
                  </a:schemeClr>
                </a:solidFill>
                <a:latin typeface="+mn-lt"/>
              </a:rPr>
              <a:t>P</a:t>
            </a:r>
            <a:r>
              <a:rPr lang="en-US" sz="1400" b="1" i="1" kern="0" dirty="0" smtClean="0">
                <a:solidFill>
                  <a:schemeClr val="tx2">
                    <a:lumMod val="75000"/>
                  </a:schemeClr>
                </a:solidFill>
                <a:latin typeface="+mn-lt"/>
              </a:rPr>
              <a:t>olio </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Dengue </a:t>
            </a:r>
          </a:p>
        </p:txBody>
      </p:sp>
      <p:sp>
        <p:nvSpPr>
          <p:cNvPr id="3" name="TextBox 2"/>
          <p:cNvSpPr txBox="1"/>
          <p:nvPr/>
        </p:nvSpPr>
        <p:spPr>
          <a:xfrm>
            <a:off x="652849" y="352404"/>
            <a:ext cx="8001000" cy="830997"/>
          </a:xfrm>
          <a:prstGeom prst="rect">
            <a:avLst/>
          </a:prstGeom>
          <a:noFill/>
        </p:spPr>
        <p:txBody>
          <a:bodyPr wrap="square" rtlCol="0">
            <a:spAutoFit/>
          </a:bodyPr>
          <a:lstStyle/>
          <a:p>
            <a:pPr algn="ctr"/>
            <a:r>
              <a:rPr lang="en-US" sz="2400" b="1" dirty="0">
                <a:solidFill>
                  <a:schemeClr val="tx2">
                    <a:lumMod val="50000"/>
                  </a:schemeClr>
                </a:solidFill>
                <a:latin typeface="+mn-lt"/>
                <a:ea typeface="Arial" panose="020B0604020202020204" pitchFamily="34" charset="0"/>
                <a:cs typeface="Arial" panose="020B0604020202020204" pitchFamily="34" charset="0"/>
              </a:rPr>
              <a:t>Public health </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Emergency Preparedness </a:t>
            </a:r>
            <a:r>
              <a:rPr lang="en-US" sz="2400" b="1" dirty="0">
                <a:solidFill>
                  <a:schemeClr val="tx2">
                    <a:lumMod val="50000"/>
                  </a:schemeClr>
                </a:solidFill>
                <a:latin typeface="+mn-lt"/>
                <a:ea typeface="Arial" panose="020B0604020202020204" pitchFamily="34" charset="0"/>
                <a:cs typeface="Arial" panose="020B0604020202020204" pitchFamily="34" charset="0"/>
              </a:rPr>
              <a:t>and </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Responsible </a:t>
            </a:r>
            <a:r>
              <a:rPr lang="en-US" sz="2400" b="1" dirty="0">
                <a:solidFill>
                  <a:schemeClr val="tx2">
                    <a:lumMod val="50000"/>
                  </a:schemeClr>
                </a:solidFill>
                <a:latin typeface="+mn-lt"/>
                <a:ea typeface="Arial" panose="020B0604020202020204" pitchFamily="34" charset="0"/>
                <a:cs typeface="Arial" panose="020B0604020202020204" pitchFamily="34" charset="0"/>
              </a:rPr>
              <a:t>C</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apacity</a:t>
            </a:r>
            <a:endParaRPr lang="ka-GE" sz="2400" b="1" dirty="0">
              <a:solidFill>
                <a:schemeClr val="tx2">
                  <a:lumMod val="50000"/>
                </a:schemeClr>
              </a:solidFill>
              <a:latin typeface="+mn-lt"/>
              <a:ea typeface="Arial" panose="020B0604020202020204" pitchFamily="34" charset="0"/>
              <a:cs typeface="Arial" panose="020B0604020202020204" pitchFamily="34" charset="0"/>
            </a:endParaRPr>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519" y="1750268"/>
            <a:ext cx="3178482" cy="37252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74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pPr algn="l"/>
            <a:r>
              <a:rPr lang="en-US" dirty="0" smtClean="0">
                <a:solidFill>
                  <a:srgbClr val="002060"/>
                </a:solidFill>
                <a:effectLst/>
                <a:latin typeface="Arial" panose="020B0604020202020204" pitchFamily="34" charset="0"/>
                <a:cs typeface="Arial" panose="020B0604020202020204" pitchFamily="34" charset="0"/>
              </a:rPr>
              <a:t>Main Challenges </a:t>
            </a:r>
            <a:r>
              <a:rPr lang="en-US" dirty="0">
                <a:solidFill>
                  <a:srgbClr val="002060"/>
                </a:solidFill>
                <a:effectLst/>
                <a:latin typeface="Arial" panose="020B0604020202020204" pitchFamily="34" charset="0"/>
                <a:cs typeface="Arial" panose="020B0604020202020204" pitchFamily="34" charset="0"/>
              </a:rPr>
              <a:t>and future </a:t>
            </a:r>
            <a:r>
              <a:rPr lang="en-US" dirty="0" smtClean="0">
                <a:solidFill>
                  <a:srgbClr val="002060"/>
                </a:solidFill>
                <a:effectLst/>
                <a:latin typeface="Arial" panose="020B0604020202020204" pitchFamily="34" charset="0"/>
                <a:cs typeface="Arial" panose="020B0604020202020204" pitchFamily="34" charset="0"/>
              </a:rPr>
              <a:t>plans… </a:t>
            </a:r>
            <a:endParaRPr lang="en-US"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219200"/>
            <a:ext cx="8610600" cy="4525963"/>
          </a:xfrm>
        </p:spPr>
        <p:txBody>
          <a:bodyPr>
            <a:noAutofit/>
          </a:bodyPr>
          <a:lstStyle/>
          <a:p>
            <a:pPr marL="0" indent="0">
              <a:buNone/>
            </a:pPr>
            <a:r>
              <a:rPr lang="en-US" dirty="0"/>
              <a:t>▪ </a:t>
            </a:r>
            <a:r>
              <a:rPr lang="en-US" dirty="0" smtClean="0"/>
              <a:t>   </a:t>
            </a:r>
            <a:r>
              <a:rPr lang="en-GB" b="0" dirty="0" smtClean="0">
                <a:latin typeface="Arial" panose="020B0604020202020204" pitchFamily="34" charset="0"/>
                <a:cs typeface="Arial" panose="020B0604020202020204" pitchFamily="34" charset="0"/>
              </a:rPr>
              <a:t>Still </a:t>
            </a:r>
            <a:r>
              <a:rPr lang="en-GB" b="0" dirty="0">
                <a:latin typeface="Arial" panose="020B0604020202020204" pitchFamily="34" charset="0"/>
                <a:cs typeface="Arial" panose="020B0604020202020204" pitchFamily="34" charset="0"/>
              </a:rPr>
              <a:t>very low public spending on </a:t>
            </a:r>
            <a:r>
              <a:rPr lang="en-GB" b="0" dirty="0" smtClean="0">
                <a:latin typeface="Arial" panose="020B0604020202020204" pitchFamily="34" charset="0"/>
                <a:cs typeface="Arial" panose="020B0604020202020204" pitchFamily="34" charset="0"/>
              </a:rPr>
              <a:t>health</a:t>
            </a:r>
          </a:p>
          <a:p>
            <a:pPr lvl="1"/>
            <a:r>
              <a:rPr lang="en-GB" dirty="0" smtClean="0">
                <a:solidFill>
                  <a:srgbClr val="002060"/>
                </a:solidFill>
                <a:latin typeface="Arial" panose="020B0604020202020204" pitchFamily="34" charset="0"/>
                <a:cs typeface="Arial" panose="020B0604020202020204" pitchFamily="34" charset="0"/>
              </a:rPr>
              <a:t>Government annually is increase public investment in health care</a:t>
            </a:r>
          </a:p>
          <a:p>
            <a:pPr marL="57150" indent="0">
              <a:spcBef>
                <a:spcPts val="1800"/>
              </a:spcBef>
              <a:buNone/>
            </a:pPr>
            <a:r>
              <a:rPr lang="en-US" dirty="0" smtClean="0"/>
              <a:t>▪    </a:t>
            </a:r>
            <a:r>
              <a:rPr lang="en-US" b="0" dirty="0" smtClean="0">
                <a:latin typeface="Arial" panose="020B0604020202020204" pitchFamily="34" charset="0"/>
                <a:cs typeface="Arial" panose="020B0604020202020204" pitchFamily="34" charset="0"/>
              </a:rPr>
              <a:t>Expenses </a:t>
            </a:r>
            <a:r>
              <a:rPr lang="en-US" b="0" dirty="0">
                <a:latin typeface="Arial" panose="020B0604020202020204" pitchFamily="34" charset="0"/>
                <a:cs typeface="Arial" panose="020B0604020202020204" pitchFamily="34" charset="0"/>
              </a:rPr>
              <a:t>on outpatient medications are </a:t>
            </a:r>
            <a:r>
              <a:rPr lang="en-US" b="0" dirty="0" smtClean="0">
                <a:latin typeface="Arial" panose="020B0604020202020204" pitchFamily="34" charset="0"/>
                <a:cs typeface="Arial" panose="020B0604020202020204" pitchFamily="34" charset="0"/>
              </a:rPr>
              <a:t>high</a:t>
            </a:r>
          </a:p>
          <a:p>
            <a:pPr lvl="1"/>
            <a:r>
              <a:rPr lang="en-US" dirty="0">
                <a:solidFill>
                  <a:srgbClr val="002060"/>
                </a:solidFill>
                <a:latin typeface="Arial" panose="020B0604020202020204" pitchFamily="34" charset="0"/>
                <a:cs typeface="Arial" panose="020B0604020202020204" pitchFamily="34" charset="0"/>
              </a:rPr>
              <a:t>Already started and is continuing expand access to outpatient </a:t>
            </a:r>
            <a:r>
              <a:rPr lang="en-US" dirty="0" smtClean="0">
                <a:solidFill>
                  <a:srgbClr val="002060"/>
                </a:solidFill>
                <a:latin typeface="Arial" panose="020B0604020202020204" pitchFamily="34" charset="0"/>
                <a:cs typeface="Arial" panose="020B0604020202020204" pitchFamily="34" charset="0"/>
              </a:rPr>
              <a:t>drugs</a:t>
            </a:r>
          </a:p>
          <a:p>
            <a:pPr marL="403225" indent="-403225">
              <a:spcBef>
                <a:spcPts val="1800"/>
              </a:spcBef>
              <a:buNone/>
            </a:pPr>
            <a:r>
              <a:rPr lang="en-US" dirty="0" smtClean="0"/>
              <a:t>▪    </a:t>
            </a:r>
            <a:r>
              <a:rPr lang="en-US" b="0" dirty="0" smtClean="0">
                <a:latin typeface="Arial" panose="020B0604020202020204" pitchFamily="34" charset="0"/>
                <a:cs typeface="Arial" panose="020B0604020202020204" pitchFamily="34" charset="0"/>
              </a:rPr>
              <a:t>Purchasing strategies </a:t>
            </a:r>
            <a:r>
              <a:rPr lang="en-US" b="0" dirty="0">
                <a:latin typeface="Arial" panose="020B0604020202020204" pitchFamily="34" charset="0"/>
                <a:cs typeface="Arial" panose="020B0604020202020204" pitchFamily="34" charset="0"/>
              </a:rPr>
              <a:t>need improvement </a:t>
            </a:r>
            <a:r>
              <a:rPr lang="en-US" b="0" dirty="0" smtClean="0">
                <a:latin typeface="Arial" panose="020B0604020202020204" pitchFamily="34" charset="0"/>
                <a:cs typeface="Arial" panose="020B0604020202020204" pitchFamily="34" charset="0"/>
              </a:rPr>
              <a:t>for ensuring quality and containing costs</a:t>
            </a:r>
          </a:p>
          <a:p>
            <a:pPr lvl="1"/>
            <a:r>
              <a:rPr lang="en-GB" dirty="0">
                <a:solidFill>
                  <a:srgbClr val="002060"/>
                </a:solidFill>
                <a:latin typeface="Arial" panose="020B0604020202020204" pitchFamily="34" charset="0"/>
                <a:cs typeface="Arial" panose="020B0604020202020204" pitchFamily="34" charset="0"/>
              </a:rPr>
              <a:t>Implement of active purchasing, selective contracting and performance based financing</a:t>
            </a:r>
          </a:p>
          <a:p>
            <a:pPr lvl="1"/>
            <a:endParaRPr lang="en-US" b="0" dirty="0" smtClean="0">
              <a:solidFill>
                <a:srgbClr val="C00000"/>
              </a:solidFill>
              <a:latin typeface="Arial" panose="020B0604020202020204" pitchFamily="34" charset="0"/>
              <a:cs typeface="Arial" panose="020B0604020202020204" pitchFamily="34" charset="0"/>
            </a:endParaRPr>
          </a:p>
          <a:p>
            <a:pPr marL="0" indent="0">
              <a:buNone/>
            </a:pPr>
            <a:endParaRPr lang="en-GB"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611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pPr marL="0" indent="0" algn="ctr">
              <a:buNone/>
            </a:pPr>
            <a:r>
              <a:rPr lang="en-US" dirty="0" smtClean="0"/>
              <a:t>Thank you for your Attention!</a:t>
            </a:r>
            <a:endParaRPr lang="en-US" dirty="0"/>
          </a:p>
        </p:txBody>
      </p:sp>
    </p:spTree>
    <p:extLst>
      <p:ext uri="{BB962C8B-B14F-4D97-AF65-F5344CB8AC3E}">
        <p14:creationId xmlns:p14="http://schemas.microsoft.com/office/powerpoint/2010/main" val="4277096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645" y="228600"/>
            <a:ext cx="8839200" cy="838200"/>
          </a:xfrm>
        </p:spPr>
        <p:txBody>
          <a:bodyPr>
            <a:normAutofit/>
          </a:bodyPr>
          <a:lstStyle/>
          <a:p>
            <a:r>
              <a:rPr lang="en-US" sz="2800" b="1" dirty="0">
                <a:solidFill>
                  <a:srgbClr val="002060"/>
                </a:solidFill>
                <a:effectLst/>
                <a:latin typeface="Arial" panose="020B0604020202020204" pitchFamily="34" charset="0"/>
                <a:cs typeface="Arial" panose="020B0604020202020204" pitchFamily="34" charset="0"/>
              </a:rPr>
              <a:t>Demographic and </a:t>
            </a:r>
            <a:r>
              <a:rPr lang="en-US" sz="2800" b="1" dirty="0" smtClean="0">
                <a:solidFill>
                  <a:srgbClr val="002060"/>
                </a:solidFill>
                <a:effectLst/>
                <a:latin typeface="Arial" panose="020B0604020202020204" pitchFamily="34" charset="0"/>
                <a:cs typeface="Arial" panose="020B0604020202020204" pitchFamily="34" charset="0"/>
              </a:rPr>
              <a:t>Socio-Economic </a:t>
            </a:r>
            <a:r>
              <a:rPr lang="en-US" sz="2800" dirty="0">
                <a:solidFill>
                  <a:srgbClr val="002060"/>
                </a:solidFill>
                <a:effectLst/>
                <a:latin typeface="Arial" panose="020B0604020202020204" pitchFamily="34" charset="0"/>
                <a:cs typeface="Arial" panose="020B0604020202020204" pitchFamily="34" charset="0"/>
              </a:rPr>
              <a:t>S</a:t>
            </a:r>
            <a:r>
              <a:rPr lang="en-US" sz="2800" b="1" dirty="0" smtClean="0">
                <a:solidFill>
                  <a:srgbClr val="002060"/>
                </a:solidFill>
                <a:effectLst/>
                <a:latin typeface="Arial" panose="020B0604020202020204" pitchFamily="34" charset="0"/>
                <a:cs typeface="Arial" panose="020B0604020202020204" pitchFamily="34" charset="0"/>
              </a:rPr>
              <a:t>ituation, 2016 </a:t>
            </a:r>
            <a:endParaRPr lang="en-US" sz="2800" b="1" dirty="0">
              <a:solidFill>
                <a:srgbClr val="002060"/>
              </a:solidFill>
              <a:effectLst/>
              <a:latin typeface="Arial" panose="020B0604020202020204" pitchFamily="34" charset="0"/>
              <a:cs typeface="Arial" panose="020B0604020202020204" pitchFamily="34" charset="0"/>
            </a:endParaRPr>
          </a:p>
        </p:txBody>
      </p:sp>
      <p:sp>
        <p:nvSpPr>
          <p:cNvPr id="4" name="Rectangle 3"/>
          <p:cNvSpPr/>
          <p:nvPr/>
        </p:nvSpPr>
        <p:spPr>
          <a:xfrm>
            <a:off x="3754917" y="1924707"/>
            <a:ext cx="1982657"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 name="Rectangle 5"/>
          <p:cNvSpPr/>
          <p:nvPr/>
        </p:nvSpPr>
        <p:spPr>
          <a:xfrm>
            <a:off x="3602517" y="2403611"/>
            <a:ext cx="1626166"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TextBox 14"/>
          <p:cNvSpPr txBox="1"/>
          <p:nvPr/>
        </p:nvSpPr>
        <p:spPr>
          <a:xfrm>
            <a:off x="18785" y="5132327"/>
            <a:ext cx="5646960" cy="1015663"/>
          </a:xfrm>
          <a:prstGeom prst="rect">
            <a:avLst/>
          </a:prstGeom>
          <a:noFill/>
        </p:spPr>
        <p:txBody>
          <a:bodyPr wrap="square" rtlCol="0">
            <a:spAutoFit/>
          </a:bodyPr>
          <a:lstStyle/>
          <a:p>
            <a:pPr>
              <a:lnSpc>
                <a:spcPct val="125000"/>
              </a:lnSpc>
            </a:pPr>
            <a:r>
              <a:rPr lang="en-US" sz="1600" b="1" dirty="0">
                <a:solidFill>
                  <a:schemeClr val="tx2"/>
                </a:solidFill>
                <a:latin typeface="+mn-lt"/>
              </a:rPr>
              <a:t>Government expenditure on health per capita – 104 $US</a:t>
            </a:r>
          </a:p>
          <a:p>
            <a:pPr>
              <a:lnSpc>
                <a:spcPct val="125000"/>
              </a:lnSpc>
            </a:pPr>
            <a:r>
              <a:rPr lang="en-US" sz="1600" b="1" dirty="0">
                <a:solidFill>
                  <a:schemeClr val="tx2"/>
                </a:solidFill>
                <a:latin typeface="+mn-lt"/>
              </a:rPr>
              <a:t>Government expenditure on health as % of GDP – 2.8%</a:t>
            </a:r>
          </a:p>
          <a:p>
            <a:pPr>
              <a:lnSpc>
                <a:spcPct val="125000"/>
              </a:lnSpc>
            </a:pPr>
            <a:r>
              <a:rPr lang="en-US" sz="1600" b="1" dirty="0">
                <a:solidFill>
                  <a:schemeClr val="tx2"/>
                </a:solidFill>
                <a:latin typeface="+mn-lt"/>
              </a:rPr>
              <a:t>Government expenditure on health as % of State Budget – 8%</a:t>
            </a:r>
          </a:p>
        </p:txBody>
      </p:sp>
      <p:pic>
        <p:nvPicPr>
          <p:cNvPr id="9" name="Picture 4" descr="http://www.abandonthecube.com/Content/Georgia%20Regional%20Map%201">
            <a:hlinkClick r:id="rId3"/>
          </p:cNvPr>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4447" t="18668" r="6179" b="33767"/>
          <a:stretch/>
        </p:blipFill>
        <p:spPr bwMode="auto">
          <a:xfrm>
            <a:off x="-43884" y="2068830"/>
            <a:ext cx="8965440" cy="4641608"/>
          </a:xfrm>
          <a:prstGeom prst="rect">
            <a:avLst/>
          </a:prstGeom>
          <a:solidFill>
            <a:schemeClr val="accent3">
              <a:lumMod val="75000"/>
            </a:schemeClr>
          </a:solidFill>
          <a:ln>
            <a:noFill/>
          </a:ln>
          <a:extLst/>
        </p:spPr>
      </p:pic>
      <p:sp>
        <p:nvSpPr>
          <p:cNvPr id="10" name="Rectangle 9"/>
          <p:cNvSpPr/>
          <p:nvPr/>
        </p:nvSpPr>
        <p:spPr>
          <a:xfrm>
            <a:off x="3657600" y="1600200"/>
            <a:ext cx="1905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48000" y="2819400"/>
            <a:ext cx="6718804" cy="923330"/>
          </a:xfrm>
          <a:prstGeom prst="rect">
            <a:avLst/>
          </a:prstGeom>
          <a:noFill/>
        </p:spPr>
        <p:txBody>
          <a:bodyPr wrap="square" rtlCol="0">
            <a:spAutoFit/>
          </a:bodyPr>
          <a:lstStyle/>
          <a:p>
            <a:r>
              <a:rPr lang="en-US" b="1" dirty="0"/>
              <a:t>Maternal Mortality (per 100000 live birth</a:t>
            </a:r>
            <a:r>
              <a:rPr lang="en-US" b="1" dirty="0" smtClean="0"/>
              <a:t>) – 22.9</a:t>
            </a:r>
          </a:p>
          <a:p>
            <a:r>
              <a:rPr lang="en-US" b="1" dirty="0"/>
              <a:t>Infant mortality (per 1000 live birth</a:t>
            </a:r>
            <a:r>
              <a:rPr lang="en-US" b="1" dirty="0" smtClean="0"/>
              <a:t>) </a:t>
            </a:r>
            <a:r>
              <a:rPr lang="ka-GE" b="1" dirty="0" smtClean="0"/>
              <a:t> </a:t>
            </a:r>
            <a:r>
              <a:rPr lang="en-US" b="1" dirty="0" smtClean="0"/>
              <a:t>– 9.0</a:t>
            </a:r>
          </a:p>
          <a:p>
            <a:r>
              <a:rPr lang="en-US" b="1" dirty="0"/>
              <a:t>Under 5 mortality rate (per 1000 live birth</a:t>
            </a:r>
            <a:r>
              <a:rPr lang="en-US" b="1" dirty="0" smtClean="0"/>
              <a:t>) – 10.7</a:t>
            </a:r>
          </a:p>
        </p:txBody>
      </p:sp>
      <p:sp>
        <p:nvSpPr>
          <p:cNvPr id="12" name="TextBox 11"/>
          <p:cNvSpPr txBox="1"/>
          <p:nvPr/>
        </p:nvSpPr>
        <p:spPr>
          <a:xfrm>
            <a:off x="770862" y="4154268"/>
            <a:ext cx="6298452" cy="646331"/>
          </a:xfrm>
          <a:prstGeom prst="rect">
            <a:avLst/>
          </a:prstGeom>
          <a:noFill/>
        </p:spPr>
        <p:txBody>
          <a:bodyPr wrap="square" rtlCol="0">
            <a:spAutoFit/>
          </a:bodyPr>
          <a:lstStyle/>
          <a:p>
            <a:r>
              <a:rPr lang="en-US" b="1" dirty="0"/>
              <a:t>GDP per capita (at current prices), </a:t>
            </a:r>
            <a:r>
              <a:rPr lang="ka-GE" b="1" dirty="0" smtClean="0"/>
              <a:t>(2016) </a:t>
            </a:r>
            <a:r>
              <a:rPr lang="en-US" b="1" dirty="0" smtClean="0"/>
              <a:t>– </a:t>
            </a:r>
            <a:r>
              <a:rPr lang="ka-GE" b="1" dirty="0" smtClean="0"/>
              <a:t>385</a:t>
            </a:r>
            <a:r>
              <a:rPr lang="en-US" b="1" dirty="0" smtClean="0"/>
              <a:t>2</a:t>
            </a:r>
            <a:r>
              <a:rPr lang="ka-GE" b="1" dirty="0" smtClean="0"/>
              <a:t> </a:t>
            </a:r>
            <a:r>
              <a:rPr lang="en-US" b="1" dirty="0" smtClean="0"/>
              <a:t>$US</a:t>
            </a:r>
          </a:p>
          <a:p>
            <a:r>
              <a:rPr lang="en-US" b="1" dirty="0"/>
              <a:t>GDP real growth – </a:t>
            </a:r>
            <a:r>
              <a:rPr lang="en-US" b="1" dirty="0" smtClean="0"/>
              <a:t>2.7%</a:t>
            </a:r>
            <a:endParaRPr lang="en-US" b="1" dirty="0"/>
          </a:p>
        </p:txBody>
      </p:sp>
      <p:sp>
        <p:nvSpPr>
          <p:cNvPr id="13" name="TextBox 12"/>
          <p:cNvSpPr txBox="1"/>
          <p:nvPr/>
        </p:nvSpPr>
        <p:spPr>
          <a:xfrm>
            <a:off x="1600200" y="5405894"/>
            <a:ext cx="7543800" cy="646331"/>
          </a:xfrm>
          <a:prstGeom prst="rect">
            <a:avLst/>
          </a:prstGeom>
          <a:noFill/>
        </p:spPr>
        <p:txBody>
          <a:bodyPr wrap="square" rtlCol="0">
            <a:spAutoFit/>
          </a:bodyPr>
          <a:lstStyle/>
          <a:p>
            <a:r>
              <a:rPr lang="en-US" b="1" dirty="0"/>
              <a:t>Government expenditure on health as % of </a:t>
            </a:r>
            <a:r>
              <a:rPr lang="en-US" b="1" dirty="0" smtClean="0"/>
              <a:t>GDP – 3% </a:t>
            </a:r>
            <a:endParaRPr lang="en-US" b="1" dirty="0" smtClean="0">
              <a:solidFill>
                <a:srgbClr val="C00000"/>
              </a:solidFill>
            </a:endParaRPr>
          </a:p>
          <a:p>
            <a:r>
              <a:rPr lang="en-US" b="1" dirty="0"/>
              <a:t>General Government expenditure on health per capita (USD</a:t>
            </a:r>
            <a:r>
              <a:rPr lang="en-US" b="1" dirty="0" smtClean="0"/>
              <a:t>) – </a:t>
            </a:r>
            <a:r>
              <a:rPr lang="ka-GE" b="1" dirty="0" smtClean="0"/>
              <a:t>1</a:t>
            </a:r>
            <a:r>
              <a:rPr lang="en-US" b="1" dirty="0" smtClean="0"/>
              <a:t>16</a:t>
            </a:r>
            <a:endParaRPr lang="en-US" b="1" dirty="0">
              <a:solidFill>
                <a:srgbClr val="C00000"/>
              </a:solidFill>
            </a:endParaRPr>
          </a:p>
        </p:txBody>
      </p:sp>
      <p:sp>
        <p:nvSpPr>
          <p:cNvPr id="17" name="Rectangle 16"/>
          <p:cNvSpPr/>
          <p:nvPr/>
        </p:nvSpPr>
        <p:spPr>
          <a:xfrm>
            <a:off x="3657600" y="2286000"/>
            <a:ext cx="1562472"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371332" y="1203282"/>
            <a:ext cx="7550224" cy="1200329"/>
          </a:xfrm>
          <a:prstGeom prst="rect">
            <a:avLst/>
          </a:prstGeom>
          <a:noFill/>
        </p:spPr>
        <p:txBody>
          <a:bodyPr wrap="square" rtlCol="0">
            <a:spAutoFit/>
          </a:bodyPr>
          <a:lstStyle/>
          <a:p>
            <a:r>
              <a:rPr lang="en-US" b="1" dirty="0"/>
              <a:t>Population</a:t>
            </a:r>
            <a:r>
              <a:rPr lang="ka-GE" b="1" dirty="0" smtClean="0"/>
              <a:t> </a:t>
            </a:r>
            <a:r>
              <a:rPr lang="en-US" b="1" dirty="0" smtClean="0"/>
              <a:t>– 3 719 300</a:t>
            </a:r>
          </a:p>
          <a:p>
            <a:r>
              <a:rPr lang="en-US" b="1" dirty="0"/>
              <a:t>Birth rate (per thousand population) – </a:t>
            </a:r>
            <a:r>
              <a:rPr lang="en-US" b="1" dirty="0" smtClean="0"/>
              <a:t>1</a:t>
            </a:r>
            <a:r>
              <a:rPr lang="ka-GE" b="1" dirty="0"/>
              <a:t>5</a:t>
            </a:r>
            <a:r>
              <a:rPr lang="en-US" b="1" dirty="0" smtClean="0"/>
              <a:t>.</a:t>
            </a:r>
            <a:r>
              <a:rPr lang="ka-GE" b="1" dirty="0" smtClean="0"/>
              <a:t>2</a:t>
            </a:r>
            <a:endParaRPr lang="en-US" b="1" dirty="0"/>
          </a:p>
          <a:p>
            <a:r>
              <a:rPr lang="en-US" b="1" dirty="0"/>
              <a:t>Mortality rate (per thousand population</a:t>
            </a:r>
            <a:r>
              <a:rPr lang="en-US" b="1" dirty="0" smtClean="0"/>
              <a:t>) – 13.</a:t>
            </a:r>
            <a:r>
              <a:rPr lang="ka-GE" b="1" dirty="0" smtClean="0"/>
              <a:t>7</a:t>
            </a:r>
            <a:endParaRPr lang="en-US" b="1" dirty="0"/>
          </a:p>
          <a:p>
            <a:r>
              <a:rPr lang="en-US" b="1" dirty="0"/>
              <a:t>Life expectancy at </a:t>
            </a:r>
            <a:r>
              <a:rPr lang="en-US" b="1" dirty="0" smtClean="0"/>
              <a:t>birth – 72.</a:t>
            </a:r>
            <a:r>
              <a:rPr lang="ka-GE" b="1" dirty="0" smtClean="0"/>
              <a:t>7</a:t>
            </a:r>
            <a:endParaRPr lang="en-US" b="1" dirty="0"/>
          </a:p>
        </p:txBody>
      </p:sp>
      <p:pic>
        <p:nvPicPr>
          <p:cNvPr id="3074" name="Picture 2" descr="http://geostat.ge/images/census-geo.png"/>
          <p:cNvPicPr>
            <a:picLocks noChangeAspect="1" noChangeArrowheads="1"/>
          </p:cNvPicPr>
          <p:nvPr/>
        </p:nvPicPr>
        <p:blipFill rotWithShape="1">
          <a:blip r:embed="rId6">
            <a:extLst>
              <a:ext uri="{28A0092B-C50C-407E-A947-70E740481C1C}">
                <a14:useLocalDpi xmlns:a14="http://schemas.microsoft.com/office/drawing/2010/main" val="0"/>
              </a:ext>
            </a:extLst>
          </a:blip>
          <a:srcRect l="31560" t="23283" r="28011" b="47164"/>
          <a:stretch/>
        </p:blipFill>
        <p:spPr bwMode="auto">
          <a:xfrm>
            <a:off x="420139" y="1254461"/>
            <a:ext cx="928047" cy="4503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economic grow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economic growt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Image result for economic growth"/>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352" r="24251"/>
          <a:stretch/>
        </p:blipFill>
        <p:spPr bwMode="auto">
          <a:xfrm>
            <a:off x="68545" y="4068896"/>
            <a:ext cx="644804" cy="64147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Image result for health syste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6" name="Picture 14" descr="https://media.licdn.com/mpr/mpr/AAEAAQAAAAAAAAXQAAAAJDUyYTU4YzIwLTFmNmUtNDMwNC05OWE2LWFlMWNmZTVhOWVhMQ.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775" y="5443175"/>
            <a:ext cx="997733" cy="57176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maternal and child health"/>
          <p:cNvPicPr>
            <a:picLocks noChangeAspect="1" noChangeArrowheads="1"/>
          </p:cNvPicPr>
          <p:nvPr/>
        </p:nvPicPr>
        <p:blipFill rotWithShape="1">
          <a:blip r:embed="rId9">
            <a:extLst>
              <a:ext uri="{28A0092B-C50C-407E-A947-70E740481C1C}">
                <a14:useLocalDpi xmlns:a14="http://schemas.microsoft.com/office/drawing/2010/main" val="0"/>
              </a:ext>
            </a:extLst>
          </a:blip>
          <a:srcRect l="16392" r="52790"/>
          <a:stretch/>
        </p:blipFill>
        <p:spPr bwMode="auto">
          <a:xfrm>
            <a:off x="2333767" y="2870570"/>
            <a:ext cx="714233" cy="88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318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8468"/>
            <a:ext cx="7886700" cy="971839"/>
          </a:xfrm>
        </p:spPr>
        <p:txBody>
          <a:bodyPr>
            <a:normAutofit/>
          </a:bodyPr>
          <a:lstStyle/>
          <a:p>
            <a:pPr algn="ctr"/>
            <a:r>
              <a:rPr lang="en-US" sz="2800" dirty="0">
                <a:solidFill>
                  <a:srgbClr val="002060"/>
                </a:solidFill>
                <a:effectLst/>
                <a:latin typeface="Arial" panose="020B0604020202020204" pitchFamily="34" charset="0"/>
                <a:cs typeface="Arial" panose="020B0604020202020204" pitchFamily="34" charset="0"/>
              </a:rPr>
              <a:t>25 years: Collapse, </a:t>
            </a:r>
            <a:r>
              <a:rPr lang="en-US" sz="2800" dirty="0" smtClean="0">
                <a:solidFill>
                  <a:srgbClr val="002060"/>
                </a:solidFill>
                <a:effectLst/>
                <a:latin typeface="Arial" panose="020B0604020202020204" pitchFamily="34" charset="0"/>
                <a:cs typeface="Arial" panose="020B0604020202020204" pitchFamily="34" charset="0"/>
              </a:rPr>
              <a:t>Stabilization, Acceleration, Development …</a:t>
            </a:r>
            <a:endParaRPr lang="en-US" sz="2800" b="1" dirty="0">
              <a:solidFill>
                <a:srgbClr val="002060"/>
              </a:solidFill>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0747229"/>
              </p:ext>
            </p:extLst>
          </p:nvPr>
        </p:nvGraphicFramePr>
        <p:xfrm>
          <a:off x="228600" y="1466603"/>
          <a:ext cx="8286750" cy="469650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295400" y="1555512"/>
            <a:ext cx="922048"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Civil war</a:t>
            </a:r>
          </a:p>
        </p:txBody>
      </p:sp>
    </p:spTree>
    <p:extLst>
      <p:ext uri="{BB962C8B-B14F-4D97-AF65-F5344CB8AC3E}">
        <p14:creationId xmlns:p14="http://schemas.microsoft.com/office/powerpoint/2010/main" val="645887305"/>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p:cNvGraphicFramePr/>
          <p:nvPr>
            <p:extLst>
              <p:ext uri="{D42A27DB-BD31-4B8C-83A1-F6EECF244321}">
                <p14:modId xmlns:p14="http://schemas.microsoft.com/office/powerpoint/2010/main" val="853292916"/>
              </p:ext>
            </p:extLst>
          </p:nvPr>
        </p:nvGraphicFramePr>
        <p:xfrm>
          <a:off x="-381000" y="1115060"/>
          <a:ext cx="5622020" cy="2392073"/>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35"/>
          <p:cNvSpPr/>
          <p:nvPr/>
        </p:nvSpPr>
        <p:spPr>
          <a:xfrm>
            <a:off x="0" y="660485"/>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Arial Narrow" panose="020B0606020202030204" pitchFamily="34" charset="0"/>
              </a:rPr>
              <a:t>Economic Growth</a:t>
            </a:r>
            <a:endParaRPr lang="ka-GE" b="1" dirty="0">
              <a:solidFill>
                <a:schemeClr val="bg1"/>
              </a:solidFill>
              <a:latin typeface="BPG Mrgvlovani Caps 2010" panose="02000503000000020004" pitchFamily="2" charset="0"/>
            </a:endParaRPr>
          </a:p>
        </p:txBody>
      </p:sp>
      <p:sp>
        <p:nvSpPr>
          <p:cNvPr id="72" name="TextBox 71"/>
          <p:cNvSpPr txBox="1"/>
          <p:nvPr/>
        </p:nvSpPr>
        <p:spPr>
          <a:xfrm>
            <a:off x="5859038" y="1165429"/>
            <a:ext cx="3379573" cy="738664"/>
          </a:xfrm>
          <a:prstGeom prst="rect">
            <a:avLst/>
          </a:prstGeom>
          <a:noFill/>
        </p:spPr>
        <p:txBody>
          <a:bodyPr wrap="square" rtlCol="0">
            <a:spAutoFit/>
          </a:bodyPr>
          <a:lstStyle/>
          <a:p>
            <a:pPr algn="just">
              <a:spcBef>
                <a:spcPct val="20000"/>
              </a:spcBef>
              <a:buClr>
                <a:srgbClr val="EC0000"/>
              </a:buClr>
            </a:pPr>
            <a:r>
              <a:rPr lang="en-US" sz="1400" dirty="0">
                <a:solidFill>
                  <a:schemeClr val="tx1">
                    <a:lumMod val="65000"/>
                    <a:lumOff val="35000"/>
                  </a:schemeClr>
                </a:solidFill>
              </a:rPr>
              <a:t>Average GDP growth during </a:t>
            </a:r>
            <a:r>
              <a:rPr lang="ka-GE" sz="1400" dirty="0">
                <a:solidFill>
                  <a:schemeClr val="tx1">
                    <a:lumMod val="65000"/>
                    <a:lumOff val="35000"/>
                  </a:schemeClr>
                </a:solidFill>
              </a:rPr>
              <a:t>201</a:t>
            </a:r>
            <a:r>
              <a:rPr lang="en-US" sz="1400" dirty="0">
                <a:solidFill>
                  <a:schemeClr val="tx1">
                    <a:lumMod val="65000"/>
                    <a:lumOff val="35000"/>
                  </a:schemeClr>
                </a:solidFill>
              </a:rPr>
              <a:t>4</a:t>
            </a:r>
            <a:r>
              <a:rPr lang="ka-GE" sz="1400" dirty="0">
                <a:solidFill>
                  <a:schemeClr val="tx1">
                    <a:lumMod val="65000"/>
                    <a:lumOff val="35000"/>
                  </a:schemeClr>
                </a:solidFill>
              </a:rPr>
              <a:t>-2016</a:t>
            </a:r>
            <a:r>
              <a:rPr lang="en-US" sz="1400" dirty="0">
                <a:solidFill>
                  <a:schemeClr val="tx1">
                    <a:lumMod val="65000"/>
                    <a:lumOff val="35000"/>
                  </a:schemeClr>
                </a:solidFill>
              </a:rPr>
              <a:t>, when most of Georgia’s neighbors were in or close to recession.</a:t>
            </a:r>
          </a:p>
        </p:txBody>
      </p:sp>
      <p:sp>
        <p:nvSpPr>
          <p:cNvPr id="73" name="Rounded Rectangle 72"/>
          <p:cNvSpPr/>
          <p:nvPr/>
        </p:nvSpPr>
        <p:spPr>
          <a:xfrm>
            <a:off x="5082627" y="1282238"/>
            <a:ext cx="698972" cy="392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r>
              <a:rPr lang="en-US" sz="1600" b="1" dirty="0">
                <a:solidFill>
                  <a:schemeClr val="bg1"/>
                </a:solidFill>
              </a:rPr>
              <a:t>3</a:t>
            </a:r>
            <a:r>
              <a:rPr lang="ka-GE" sz="1600" b="1" dirty="0">
                <a:solidFill>
                  <a:schemeClr val="bg1"/>
                </a:solidFill>
              </a:rPr>
              <a:t>.5</a:t>
            </a:r>
            <a:r>
              <a:rPr lang="en-US" sz="1600" b="1" dirty="0">
                <a:solidFill>
                  <a:schemeClr val="bg1"/>
                </a:solidFill>
              </a:rPr>
              <a:t> %</a:t>
            </a:r>
          </a:p>
        </p:txBody>
      </p:sp>
      <p:sp>
        <p:nvSpPr>
          <p:cNvPr id="74" name="Rectangle 73"/>
          <p:cNvSpPr/>
          <p:nvPr/>
        </p:nvSpPr>
        <p:spPr>
          <a:xfrm>
            <a:off x="5855028" y="1904093"/>
            <a:ext cx="2952088" cy="523220"/>
          </a:xfrm>
          <a:prstGeom prst="rect">
            <a:avLst/>
          </a:prstGeom>
        </p:spPr>
        <p:txBody>
          <a:bodyPr wrap="square">
            <a:spAutoFit/>
          </a:bodyPr>
          <a:lstStyle/>
          <a:p>
            <a:pPr algn="just">
              <a:spcBef>
                <a:spcPct val="20000"/>
              </a:spcBef>
              <a:buClr>
                <a:srgbClr val="EC0000"/>
              </a:buClr>
            </a:pPr>
            <a:r>
              <a:rPr lang="en-US" sz="1400" dirty="0">
                <a:solidFill>
                  <a:schemeClr val="tx1">
                    <a:lumMod val="65000"/>
                    <a:lumOff val="35000"/>
                  </a:schemeClr>
                </a:solidFill>
              </a:rPr>
              <a:t>Average economic growth in 11 months of </a:t>
            </a:r>
            <a:r>
              <a:rPr lang="ka-GE" sz="1400" dirty="0">
                <a:solidFill>
                  <a:schemeClr val="tx1">
                    <a:lumMod val="65000"/>
                    <a:lumOff val="35000"/>
                  </a:schemeClr>
                </a:solidFill>
              </a:rPr>
              <a:t>2017</a:t>
            </a:r>
            <a:endParaRPr lang="en-US" sz="1400" dirty="0">
              <a:solidFill>
                <a:schemeClr val="tx1">
                  <a:lumMod val="65000"/>
                  <a:lumOff val="35000"/>
                </a:schemeClr>
              </a:solidFill>
            </a:endParaRPr>
          </a:p>
        </p:txBody>
      </p:sp>
      <p:sp>
        <p:nvSpPr>
          <p:cNvPr id="75" name="Rounded Rectangle 74"/>
          <p:cNvSpPr/>
          <p:nvPr/>
        </p:nvSpPr>
        <p:spPr>
          <a:xfrm>
            <a:off x="5029200" y="2489365"/>
            <a:ext cx="735227" cy="35653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spcBef>
                <a:spcPct val="20000"/>
              </a:spcBef>
              <a:buClr>
                <a:srgbClr val="EC0000"/>
              </a:buClr>
            </a:pPr>
            <a:r>
              <a:rPr lang="ka-GE" sz="1600" b="1" dirty="0">
                <a:solidFill>
                  <a:schemeClr val="bg1"/>
                </a:solidFill>
              </a:rPr>
              <a:t>4.9</a:t>
            </a:r>
            <a:r>
              <a:rPr lang="en-US" sz="1600" b="1" dirty="0">
                <a:solidFill>
                  <a:schemeClr val="bg1"/>
                </a:solidFill>
              </a:rPr>
              <a:t> %</a:t>
            </a:r>
          </a:p>
        </p:txBody>
      </p:sp>
      <p:sp>
        <p:nvSpPr>
          <p:cNvPr id="76" name="Rectangle 75"/>
          <p:cNvSpPr/>
          <p:nvPr/>
        </p:nvSpPr>
        <p:spPr>
          <a:xfrm>
            <a:off x="5851018" y="2432785"/>
            <a:ext cx="3206390" cy="523220"/>
          </a:xfrm>
          <a:prstGeom prst="rect">
            <a:avLst/>
          </a:prstGeom>
        </p:spPr>
        <p:txBody>
          <a:bodyPr wrap="square">
            <a:spAutoFit/>
          </a:bodyPr>
          <a:lstStyle/>
          <a:p>
            <a:pPr>
              <a:spcBef>
                <a:spcPct val="20000"/>
              </a:spcBef>
              <a:buClr>
                <a:srgbClr val="EC0000"/>
              </a:buClr>
            </a:pPr>
            <a:r>
              <a:rPr lang="en-US" sz="1400" dirty="0">
                <a:solidFill>
                  <a:schemeClr val="tx1">
                    <a:lumMod val="65000"/>
                    <a:lumOff val="35000"/>
                  </a:schemeClr>
                </a:solidFill>
              </a:rPr>
              <a:t>Average real GDP growth projection in 2018-2022, according to IMF</a:t>
            </a:r>
          </a:p>
        </p:txBody>
      </p:sp>
      <p:sp>
        <p:nvSpPr>
          <p:cNvPr id="77" name="Rounded Rectangle 76"/>
          <p:cNvSpPr/>
          <p:nvPr/>
        </p:nvSpPr>
        <p:spPr>
          <a:xfrm>
            <a:off x="5047327" y="1904093"/>
            <a:ext cx="698972" cy="392415"/>
          </a:xfrm>
          <a:prstGeom prst="roundRect">
            <a:avLst/>
          </a:prstGeom>
          <a:solidFill>
            <a:srgbClr val="2B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spcBef>
                <a:spcPct val="20000"/>
              </a:spcBef>
              <a:buClr>
                <a:srgbClr val="EC0000"/>
              </a:buClr>
            </a:pPr>
            <a:r>
              <a:rPr lang="en-US" sz="1600" b="1" dirty="0">
                <a:solidFill>
                  <a:schemeClr val="bg1"/>
                </a:solidFill>
              </a:rPr>
              <a:t>4.</a:t>
            </a:r>
            <a:r>
              <a:rPr lang="ka-GE" sz="1600" b="1" dirty="0">
                <a:solidFill>
                  <a:schemeClr val="bg1"/>
                </a:solidFill>
              </a:rPr>
              <a:t>8</a:t>
            </a:r>
            <a:r>
              <a:rPr lang="en-US" sz="1600" b="1" dirty="0">
                <a:solidFill>
                  <a:schemeClr val="bg1"/>
                </a:solidFill>
              </a:rPr>
              <a:t> %</a:t>
            </a:r>
          </a:p>
        </p:txBody>
      </p:sp>
      <p:graphicFrame>
        <p:nvGraphicFramePr>
          <p:cNvPr id="15" name="Chart 14"/>
          <p:cNvGraphicFramePr/>
          <p:nvPr>
            <p:extLst>
              <p:ext uri="{D42A27DB-BD31-4B8C-83A1-F6EECF244321}">
                <p14:modId xmlns:p14="http://schemas.microsoft.com/office/powerpoint/2010/main" val="1136361561"/>
              </p:ext>
            </p:extLst>
          </p:nvPr>
        </p:nvGraphicFramePr>
        <p:xfrm>
          <a:off x="1371600" y="3657600"/>
          <a:ext cx="5314220" cy="228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4733132"/>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612320"/>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Narrow" panose="020B0606020202030204" pitchFamily="34" charset="0"/>
              </a:rPr>
              <a:t>Unemployment and Poverty Indicators</a:t>
            </a:r>
            <a:endParaRPr lang="ka-GE" b="1" dirty="0">
              <a:solidFill>
                <a:schemeClr val="bg1"/>
              </a:solidFill>
              <a:latin typeface="Arial Narrow" panose="020B0606020202030204" pitchFamily="34" charset="0"/>
            </a:endParaRPr>
          </a:p>
        </p:txBody>
      </p:sp>
      <p:graphicFrame>
        <p:nvGraphicFramePr>
          <p:cNvPr id="15" name="Chart 14"/>
          <p:cNvGraphicFramePr/>
          <p:nvPr>
            <p:extLst>
              <p:ext uri="{D42A27DB-BD31-4B8C-83A1-F6EECF244321}">
                <p14:modId xmlns:p14="http://schemas.microsoft.com/office/powerpoint/2010/main" val="1786126183"/>
              </p:ext>
            </p:extLst>
          </p:nvPr>
        </p:nvGraphicFramePr>
        <p:xfrm>
          <a:off x="5542" y="1173303"/>
          <a:ext cx="4820010" cy="1950647"/>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5055508" y="1295248"/>
            <a:ext cx="3909320" cy="738664"/>
            <a:chOff x="6740677" y="949887"/>
            <a:chExt cx="5212426" cy="984883"/>
          </a:xfrm>
        </p:grpSpPr>
        <p:sp>
          <p:nvSpPr>
            <p:cNvPr id="30" name="Rounded Rectangle 29"/>
            <p:cNvSpPr/>
            <p:nvPr/>
          </p:nvSpPr>
          <p:spPr>
            <a:xfrm>
              <a:off x="6740677" y="982921"/>
              <a:ext cx="961702" cy="587720"/>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r>
                <a:rPr lang="en-US" sz="1400" b="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2016</a:t>
              </a:r>
            </a:p>
          </p:txBody>
        </p:sp>
        <p:sp>
          <p:nvSpPr>
            <p:cNvPr id="32" name="TextBox 31"/>
            <p:cNvSpPr txBox="1"/>
            <p:nvPr/>
          </p:nvSpPr>
          <p:spPr>
            <a:xfrm>
              <a:off x="7844312" y="949887"/>
              <a:ext cx="4108791" cy="984883"/>
            </a:xfrm>
            <a:prstGeom prst="rect">
              <a:avLst/>
            </a:prstGeom>
            <a:noFill/>
          </p:spPr>
          <p:txBody>
            <a:bodyPr wrap="square" rtlCol="0">
              <a:spAutoFit/>
            </a:bodyPr>
            <a:lstStyle/>
            <a:p>
              <a:pPr>
                <a:lnSpc>
                  <a:spcPct val="150000"/>
                </a:lnSpc>
                <a:spcBef>
                  <a:spcPct val="20000"/>
                </a:spcBef>
                <a:buClr>
                  <a:srgbClr val="EC0000"/>
                </a:buClr>
              </a:pPr>
              <a:r>
                <a:rPr lang="en-US" sz="14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annual unemployment rate reached its lowest point in 13 years</a:t>
              </a:r>
            </a:p>
          </p:txBody>
        </p:sp>
      </p:grpSp>
      <p:grpSp>
        <p:nvGrpSpPr>
          <p:cNvPr id="4" name="Group 3"/>
          <p:cNvGrpSpPr/>
          <p:nvPr/>
        </p:nvGrpSpPr>
        <p:grpSpPr>
          <a:xfrm>
            <a:off x="5055509" y="2094096"/>
            <a:ext cx="3821165" cy="738664"/>
            <a:chOff x="6740676" y="1842463"/>
            <a:chExt cx="4604493" cy="984886"/>
          </a:xfrm>
        </p:grpSpPr>
        <p:sp>
          <p:nvSpPr>
            <p:cNvPr id="31" name="Rounded Rectangle 30"/>
            <p:cNvSpPr/>
            <p:nvPr/>
          </p:nvSpPr>
          <p:spPr>
            <a:xfrm>
              <a:off x="6740676" y="2018416"/>
              <a:ext cx="961703" cy="632979"/>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buClr>
                  <a:srgbClr val="EC0000"/>
                </a:buClr>
              </a:pPr>
              <a:r>
                <a:rPr lang="en-US" sz="1400" b="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2009-2016</a:t>
              </a:r>
            </a:p>
          </p:txBody>
        </p:sp>
        <p:sp>
          <p:nvSpPr>
            <p:cNvPr id="33" name="TextBox 32"/>
            <p:cNvSpPr txBox="1"/>
            <p:nvPr/>
          </p:nvSpPr>
          <p:spPr>
            <a:xfrm>
              <a:off x="7738083" y="1842463"/>
              <a:ext cx="3607086" cy="984886"/>
            </a:xfrm>
            <a:prstGeom prst="rect">
              <a:avLst/>
            </a:prstGeom>
            <a:noFill/>
          </p:spPr>
          <p:txBody>
            <a:bodyPr wrap="square" rtlCol="0">
              <a:spAutoFit/>
            </a:bodyPr>
            <a:lstStyle/>
            <a:p>
              <a:pPr>
                <a:lnSpc>
                  <a:spcPct val="150000"/>
                </a:lnSpc>
                <a:spcBef>
                  <a:spcPct val="20000"/>
                </a:spcBef>
                <a:buClr>
                  <a:srgbClr val="EC0000"/>
                </a:buClr>
              </a:pPr>
              <a:r>
                <a:rPr lang="en-US" sz="14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Decreasing trend of unemployment rate</a:t>
              </a:r>
            </a:p>
          </p:txBody>
        </p:sp>
      </p:grpSp>
      <p:graphicFrame>
        <p:nvGraphicFramePr>
          <p:cNvPr id="11" name="Chart 10"/>
          <p:cNvGraphicFramePr/>
          <p:nvPr>
            <p:extLst>
              <p:ext uri="{D42A27DB-BD31-4B8C-83A1-F6EECF244321}">
                <p14:modId xmlns:p14="http://schemas.microsoft.com/office/powerpoint/2010/main" val="3475888411"/>
              </p:ext>
            </p:extLst>
          </p:nvPr>
        </p:nvGraphicFramePr>
        <p:xfrm>
          <a:off x="117834" y="3505201"/>
          <a:ext cx="4319834" cy="24678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949151966"/>
              </p:ext>
            </p:extLst>
          </p:nvPr>
        </p:nvGraphicFramePr>
        <p:xfrm>
          <a:off x="4572000" y="3429000"/>
          <a:ext cx="4369324" cy="25440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37523968"/>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586314" cy="620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314" y="1"/>
            <a:ext cx="4557686" cy="620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21" t="83282" r="76198" b="8359"/>
          <a:stretch/>
        </p:blipFill>
        <p:spPr bwMode="auto">
          <a:xfrm>
            <a:off x="0" y="1"/>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21" t="83282" r="76198" b="8359"/>
          <a:stretch/>
        </p:blipFill>
        <p:spPr bwMode="auto">
          <a:xfrm>
            <a:off x="4586314" y="7508"/>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822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5905" y="762000"/>
            <a:ext cx="7754115" cy="531395"/>
          </a:xfrm>
        </p:spPr>
        <p:txBody>
          <a:bodyPr/>
          <a:lstStyle/>
          <a:p>
            <a:pPr algn="l"/>
            <a:r>
              <a:rPr lang="en-US" sz="2400" b="1" dirty="0">
                <a:solidFill>
                  <a:srgbClr val="002060"/>
                </a:solidFill>
                <a:latin typeface="Arial" panose="020B0604020202020204" pitchFamily="34" charset="0"/>
                <a:cs typeface="Arial" panose="020B0604020202020204" pitchFamily="34" charset="0"/>
              </a:rPr>
              <a:t>Non-communicable diseases are the primary driver of overall disease </a:t>
            </a:r>
            <a:r>
              <a:rPr lang="en-US" sz="2400" b="1" dirty="0" smtClean="0">
                <a:solidFill>
                  <a:srgbClr val="002060"/>
                </a:solidFill>
                <a:latin typeface="Arial" panose="020B0604020202020204" pitchFamily="34" charset="0"/>
                <a:cs typeface="Arial" panose="020B0604020202020204" pitchFamily="34" charset="0"/>
              </a:rPr>
              <a:t>burden</a:t>
            </a:r>
            <a:endParaRPr lang="en-US" sz="2400" b="1" dirty="0">
              <a:solidFill>
                <a:srgbClr val="002060"/>
              </a:solidFill>
              <a:latin typeface="Arial" panose="020B0604020202020204" pitchFamily="34" charset="0"/>
              <a:cs typeface="Arial" panose="020B0604020202020204" pitchFamily="34" charset="0"/>
            </a:endParaRPr>
          </a:p>
        </p:txBody>
      </p:sp>
      <p:grpSp>
        <p:nvGrpSpPr>
          <p:cNvPr id="2" name="Group 35"/>
          <p:cNvGrpSpPr/>
          <p:nvPr/>
        </p:nvGrpSpPr>
        <p:grpSpPr>
          <a:xfrm>
            <a:off x="1306577" y="1781734"/>
            <a:ext cx="6530847" cy="3292429"/>
            <a:chOff x="1185838" y="1462310"/>
            <a:chExt cx="6100787" cy="4109815"/>
          </a:xfrm>
        </p:grpSpPr>
        <p:grpSp>
          <p:nvGrpSpPr>
            <p:cNvPr id="8" name="Group 27"/>
            <p:cNvGrpSpPr/>
            <p:nvPr/>
          </p:nvGrpSpPr>
          <p:grpSpPr>
            <a:xfrm>
              <a:off x="1185838" y="1782160"/>
              <a:ext cx="6100787" cy="3789965"/>
              <a:chOff x="1213407" y="1313336"/>
              <a:chExt cx="6125094" cy="3581664"/>
            </a:xfrm>
          </p:grpSpPr>
          <p:sp>
            <p:nvSpPr>
              <p:cNvPr id="9" name="TextBox 8"/>
              <p:cNvSpPr txBox="1"/>
              <p:nvPr/>
            </p:nvSpPr>
            <p:spPr>
              <a:xfrm>
                <a:off x="1213407" y="3015687"/>
                <a:ext cx="800234" cy="326764"/>
              </a:xfrm>
              <a:prstGeom prst="rect">
                <a:avLst/>
              </a:prstGeom>
              <a:noFill/>
            </p:spPr>
            <p:txBody>
              <a:bodyPr wrap="square" rtlCol="0">
                <a:spAutoFit/>
              </a:bodyPr>
              <a:lstStyle/>
              <a:p>
                <a:pPr algn="ctr"/>
                <a:r>
                  <a:rPr lang="en-US" sz="1200" dirty="0">
                    <a:solidFill>
                      <a:prstClr val="white">
                        <a:lumMod val="50000"/>
                      </a:prstClr>
                    </a:solidFill>
                    <a:latin typeface="Arial"/>
                  </a:rPr>
                  <a:t>1990</a:t>
                </a:r>
              </a:p>
            </p:txBody>
          </p:sp>
          <p:graphicFrame>
            <p:nvGraphicFramePr>
              <p:cNvPr id="5" name="Chart 4"/>
              <p:cNvGraphicFramePr>
                <a:graphicFrameLocks/>
              </p:cNvGraphicFramePr>
              <p:nvPr>
                <p:extLst/>
              </p:nvPr>
            </p:nvGraphicFramePr>
            <p:xfrm>
              <a:off x="1466849" y="1313336"/>
              <a:ext cx="2120811" cy="2148043"/>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p:cNvSpPr/>
              <p:nvPr/>
            </p:nvSpPr>
            <p:spPr bwMode="auto">
              <a:xfrm>
                <a:off x="1594535" y="1452024"/>
                <a:ext cx="1858756" cy="1902217"/>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7" name="Chart 6"/>
              <p:cNvGraphicFramePr>
                <a:graphicFrameLocks/>
              </p:cNvGraphicFramePr>
              <p:nvPr>
                <p:extLst/>
              </p:nvPr>
            </p:nvGraphicFramePr>
            <p:xfrm>
              <a:off x="2560433" y="1534560"/>
              <a:ext cx="2457451" cy="2390739"/>
            </p:xfrm>
            <a:graphic>
              <a:graphicData uri="http://schemas.openxmlformats.org/drawingml/2006/chart">
                <c:chart xmlns:c="http://schemas.openxmlformats.org/drawingml/2006/chart" xmlns:r="http://schemas.openxmlformats.org/officeDocument/2006/relationships" r:id="rId4"/>
              </a:graphicData>
            </a:graphic>
          </p:graphicFrame>
          <p:sp>
            <p:nvSpPr>
              <p:cNvPr id="21" name="Oval 20"/>
              <p:cNvSpPr/>
              <p:nvPr/>
            </p:nvSpPr>
            <p:spPr bwMode="auto">
              <a:xfrm>
                <a:off x="2686866" y="1664553"/>
                <a:ext cx="2212023" cy="2129640"/>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3732399106"/>
                  </p:ext>
                </p:extLst>
              </p:nvPr>
            </p:nvGraphicFramePr>
            <p:xfrm>
              <a:off x="3715507" y="1860474"/>
              <a:ext cx="2895600" cy="303452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2379297" y="3531709"/>
                <a:ext cx="800234" cy="353994"/>
              </a:xfrm>
              <a:prstGeom prst="rect">
                <a:avLst/>
              </a:prstGeom>
              <a:noFill/>
            </p:spPr>
            <p:txBody>
              <a:bodyPr wrap="square" rtlCol="0">
                <a:spAutoFit/>
              </a:bodyPr>
              <a:lstStyle/>
              <a:p>
                <a:pPr algn="ctr"/>
                <a:r>
                  <a:rPr lang="en-US" sz="1350" dirty="0">
                    <a:solidFill>
                      <a:prstClr val="white">
                        <a:lumMod val="50000"/>
                      </a:prstClr>
                    </a:solidFill>
                    <a:latin typeface="Arial"/>
                  </a:rPr>
                  <a:t>2005</a:t>
                </a:r>
              </a:p>
            </p:txBody>
          </p:sp>
          <p:sp>
            <p:nvSpPr>
              <p:cNvPr id="11" name="TextBox 10"/>
              <p:cNvSpPr txBox="1"/>
              <p:nvPr/>
            </p:nvSpPr>
            <p:spPr>
              <a:xfrm>
                <a:off x="3432756" y="4221586"/>
                <a:ext cx="800234" cy="381224"/>
              </a:xfrm>
              <a:prstGeom prst="rect">
                <a:avLst/>
              </a:prstGeom>
              <a:noFill/>
            </p:spPr>
            <p:txBody>
              <a:bodyPr wrap="square" rtlCol="0">
                <a:spAutoFit/>
              </a:bodyPr>
              <a:lstStyle/>
              <a:p>
                <a:pPr algn="ctr"/>
                <a:r>
                  <a:rPr lang="en-US" sz="1500" dirty="0" smtClean="0">
                    <a:solidFill>
                      <a:srgbClr val="021F43"/>
                    </a:solidFill>
                    <a:latin typeface="Arial"/>
                  </a:rPr>
                  <a:t>2015</a:t>
                </a:r>
                <a:endParaRPr lang="en-US" sz="1500" dirty="0">
                  <a:solidFill>
                    <a:srgbClr val="021F43"/>
                  </a:solidFill>
                  <a:latin typeface="Arial"/>
                </a:endParaRPr>
              </a:p>
            </p:txBody>
          </p:sp>
          <p:sp>
            <p:nvSpPr>
              <p:cNvPr id="12" name="TextBox 11"/>
              <p:cNvSpPr txBox="1"/>
              <p:nvPr/>
            </p:nvSpPr>
            <p:spPr>
              <a:xfrm>
                <a:off x="4617444" y="1653720"/>
                <a:ext cx="1044586" cy="326764"/>
              </a:xfrm>
              <a:prstGeom prst="rect">
                <a:avLst/>
              </a:prstGeom>
              <a:noFill/>
            </p:spPr>
            <p:txBody>
              <a:bodyPr wrap="square" rtlCol="0">
                <a:spAutoFit/>
              </a:bodyPr>
              <a:lstStyle/>
              <a:p>
                <a:pPr algn="ctr"/>
                <a:r>
                  <a:rPr lang="en-US" sz="1200" b="0" dirty="0">
                    <a:solidFill>
                      <a:srgbClr val="000000"/>
                    </a:solidFill>
                    <a:latin typeface="Arial"/>
                  </a:rPr>
                  <a:t>Injuries</a:t>
                </a:r>
                <a:endParaRPr lang="en-US" sz="1350" b="0" dirty="0">
                  <a:solidFill>
                    <a:srgbClr val="000000"/>
                  </a:solidFill>
                  <a:latin typeface="Arial"/>
                </a:endParaRPr>
              </a:p>
            </p:txBody>
          </p:sp>
          <p:sp>
            <p:nvSpPr>
              <p:cNvPr id="13" name="TextBox 12"/>
              <p:cNvSpPr txBox="1"/>
              <p:nvPr/>
            </p:nvSpPr>
            <p:spPr>
              <a:xfrm>
                <a:off x="5643052" y="1814480"/>
                <a:ext cx="1695449" cy="544606"/>
              </a:xfrm>
              <a:prstGeom prst="rect">
                <a:avLst/>
              </a:prstGeom>
              <a:noFill/>
            </p:spPr>
            <p:txBody>
              <a:bodyPr wrap="square" rtlCol="0">
                <a:spAutoFit/>
              </a:bodyPr>
              <a:lstStyle/>
              <a:p>
                <a:pPr algn="ctr"/>
                <a:r>
                  <a:rPr lang="en-US" sz="1200" b="0" dirty="0">
                    <a:solidFill>
                      <a:srgbClr val="000000"/>
                    </a:solidFill>
                    <a:latin typeface="Arial"/>
                  </a:rPr>
                  <a:t>Communicable</a:t>
                </a:r>
              </a:p>
              <a:p>
                <a:pPr algn="ctr"/>
                <a:r>
                  <a:rPr lang="en-US" sz="1200" b="0" dirty="0">
                    <a:solidFill>
                      <a:srgbClr val="000000"/>
                    </a:solidFill>
                    <a:latin typeface="Arial"/>
                  </a:rPr>
                  <a:t>diseases</a:t>
                </a:r>
              </a:p>
            </p:txBody>
          </p:sp>
          <p:sp>
            <p:nvSpPr>
              <p:cNvPr id="18" name="TextBox 17"/>
              <p:cNvSpPr txBox="1"/>
              <p:nvPr/>
            </p:nvSpPr>
            <p:spPr>
              <a:xfrm>
                <a:off x="3843325" y="3455245"/>
                <a:ext cx="2702004" cy="544606"/>
              </a:xfrm>
              <a:prstGeom prst="rect">
                <a:avLst/>
              </a:prstGeom>
              <a:noFill/>
            </p:spPr>
            <p:txBody>
              <a:bodyPr wrap="square" rtlCol="0" anchor="ctr">
                <a:spAutoFit/>
              </a:bodyPr>
              <a:lstStyle/>
              <a:p>
                <a:pPr algn="ctr"/>
                <a:r>
                  <a:rPr lang="en-US" sz="1200" b="0" dirty="0">
                    <a:solidFill>
                      <a:prstClr val="white"/>
                    </a:solidFill>
                    <a:latin typeface="Arial"/>
                  </a:rPr>
                  <a:t>Non-communicable</a:t>
                </a:r>
              </a:p>
              <a:p>
                <a:pPr algn="ctr"/>
                <a:r>
                  <a:rPr lang="en-US" sz="1200" b="0" dirty="0">
                    <a:solidFill>
                      <a:prstClr val="white"/>
                    </a:solidFill>
                    <a:latin typeface="Arial"/>
                  </a:rPr>
                  <a:t>diseases</a:t>
                </a:r>
              </a:p>
            </p:txBody>
          </p:sp>
          <p:cxnSp>
            <p:nvCxnSpPr>
              <p:cNvPr id="23" name="Straight Connector 22"/>
              <p:cNvCxnSpPr>
                <a:stCxn id="12" idx="2"/>
              </p:cNvCxnSpPr>
              <p:nvPr/>
            </p:nvCxnSpPr>
            <p:spPr bwMode="auto">
              <a:xfrm flipH="1">
                <a:off x="5127670" y="1980484"/>
                <a:ext cx="12067" cy="21174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bwMode="auto">
              <a:xfrm flipH="1">
                <a:off x="5789321" y="2118809"/>
                <a:ext cx="173332" cy="21493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5" name="TextBox 34"/>
            <p:cNvSpPr txBox="1"/>
            <p:nvPr/>
          </p:nvSpPr>
          <p:spPr>
            <a:xfrm>
              <a:off x="2033500" y="1462310"/>
              <a:ext cx="4362450" cy="374581"/>
            </a:xfrm>
            <a:prstGeom prst="rect">
              <a:avLst/>
            </a:prstGeom>
            <a:noFill/>
          </p:spPr>
          <p:txBody>
            <a:bodyPr wrap="square" rtlCol="0" anchor="ctr">
              <a:spAutoFit/>
            </a:bodyPr>
            <a:lstStyle/>
            <a:p>
              <a:pPr algn="ctr"/>
              <a:r>
                <a:rPr lang="en-US" sz="1350" dirty="0">
                  <a:solidFill>
                    <a:srgbClr val="021F43"/>
                  </a:solidFill>
                  <a:latin typeface="Arial"/>
                </a:rPr>
                <a:t>Cause of Burden of Disease (DALYs)</a:t>
              </a:r>
            </a:p>
          </p:txBody>
        </p:sp>
      </p:grpSp>
      <p:sp>
        <p:nvSpPr>
          <p:cNvPr id="20" name="Footer Placeholder 3"/>
          <p:cNvSpPr>
            <a:spLocks noGrp="1"/>
          </p:cNvSpPr>
          <p:nvPr>
            <p:ph type="ftr" sz="quarter" idx="20"/>
          </p:nvPr>
        </p:nvSpPr>
        <p:spPr>
          <a:xfrm>
            <a:off x="228600" y="5811946"/>
            <a:ext cx="8077200" cy="152400"/>
          </a:xfrm>
        </p:spPr>
        <p:txBody>
          <a:bodyPr/>
          <a:lstStyle/>
          <a:p>
            <a:pPr algn="l">
              <a:defRPr/>
            </a:pPr>
            <a:r>
              <a:rPr lang="en-US" dirty="0" smtClean="0"/>
              <a:t>Source:  WHO-Global health Observatory (GHO)</a:t>
            </a:r>
            <a:endParaRPr lang="en-US" dirty="0"/>
          </a:p>
        </p:txBody>
      </p:sp>
    </p:spTree>
    <p:extLst>
      <p:ext uri="{BB962C8B-B14F-4D97-AF65-F5344CB8AC3E}">
        <p14:creationId xmlns:p14="http://schemas.microsoft.com/office/powerpoint/2010/main" val="1752722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Placeholder 3"/>
          <p:cNvGraphicFramePr>
            <a:graphicFrameLocks/>
          </p:cNvGraphicFramePr>
          <p:nvPr>
            <p:extLst>
              <p:ext uri="{D42A27DB-BD31-4B8C-83A1-F6EECF244321}">
                <p14:modId xmlns:p14="http://schemas.microsoft.com/office/powerpoint/2010/main" val="3982608464"/>
              </p:ext>
            </p:extLst>
          </p:nvPr>
        </p:nvGraphicFramePr>
        <p:xfrm>
          <a:off x="4579089" y="914400"/>
          <a:ext cx="4278096"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3618555558"/>
              </p:ext>
            </p:extLst>
          </p:nvPr>
        </p:nvGraphicFramePr>
        <p:xfrm>
          <a:off x="235689" y="1016613"/>
          <a:ext cx="4114799"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943600" y="5334000"/>
            <a:ext cx="2621230" cy="307777"/>
          </a:xfrm>
          <a:prstGeom prst="rect">
            <a:avLst/>
          </a:prstGeom>
          <a:noFill/>
        </p:spPr>
        <p:txBody>
          <a:bodyPr wrap="none" rtlCol="0">
            <a:spAutoFit/>
          </a:bodyPr>
          <a:lstStyle/>
          <a:p>
            <a:r>
              <a:rPr lang="en-US" sz="1400" dirty="0" smtClean="0"/>
              <a:t>* Data for 2017 are preliminary</a:t>
            </a:r>
            <a:endParaRPr lang="en-US" sz="1400" dirty="0"/>
          </a:p>
        </p:txBody>
      </p:sp>
      <p:sp>
        <p:nvSpPr>
          <p:cNvPr id="4" name="TextBox 3"/>
          <p:cNvSpPr txBox="1"/>
          <p:nvPr/>
        </p:nvSpPr>
        <p:spPr>
          <a:xfrm>
            <a:off x="235689" y="152400"/>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Incidence of TB, </a:t>
            </a:r>
            <a:r>
              <a:rPr lang="en-US" dirty="0" smtClean="0">
                <a:latin typeface="Arial Narrow" panose="020B0606020202030204" pitchFamily="34" charset="0"/>
                <a:cs typeface="Arial" panose="020B0604020202020204" pitchFamily="34" charset="0"/>
              </a:rPr>
              <a:t>Georgia, WHO European Region, CIS, 1990-2016</a:t>
            </a:r>
            <a:endParaRPr lang="en-US" dirty="0">
              <a:latin typeface="Arial Narrow" panose="020B0606020202030204" pitchFamily="34" charset="0"/>
              <a:cs typeface="Arial" panose="020B0604020202020204" pitchFamily="34" charset="0"/>
            </a:endParaRPr>
          </a:p>
        </p:txBody>
      </p:sp>
      <p:sp>
        <p:nvSpPr>
          <p:cNvPr id="10" name="TextBox 9"/>
          <p:cNvSpPr txBox="1"/>
          <p:nvPr/>
        </p:nvSpPr>
        <p:spPr>
          <a:xfrm>
            <a:off x="4800600" y="115669"/>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Incidence of HIV, </a:t>
            </a:r>
            <a:r>
              <a:rPr lang="en-US" dirty="0" smtClean="0">
                <a:latin typeface="Arial Narrow" panose="020B0606020202030204" pitchFamily="34" charset="0"/>
                <a:cs typeface="Arial" panose="020B0604020202020204" pitchFamily="34" charset="0"/>
              </a:rPr>
              <a:t>Georgia, WHO European Region, CIS, 1990-2017</a:t>
            </a: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195927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Placeholder 3"/>
          <p:cNvGraphicFramePr>
            <a:graphicFrameLocks/>
          </p:cNvGraphicFramePr>
          <p:nvPr>
            <p:extLst>
              <p:ext uri="{D42A27DB-BD31-4B8C-83A1-F6EECF244321}">
                <p14:modId xmlns:p14="http://schemas.microsoft.com/office/powerpoint/2010/main" val="2752433769"/>
              </p:ext>
            </p:extLst>
          </p:nvPr>
        </p:nvGraphicFramePr>
        <p:xfrm>
          <a:off x="4815815" y="914400"/>
          <a:ext cx="4041369"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1188909188"/>
              </p:ext>
            </p:extLst>
          </p:nvPr>
        </p:nvGraphicFramePr>
        <p:xfrm>
          <a:off x="457201" y="1066800"/>
          <a:ext cx="4114799"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3505200" y="5701099"/>
            <a:ext cx="2621230" cy="307777"/>
          </a:xfrm>
          <a:prstGeom prst="rect">
            <a:avLst/>
          </a:prstGeom>
          <a:noFill/>
        </p:spPr>
        <p:txBody>
          <a:bodyPr wrap="none" rtlCol="0">
            <a:spAutoFit/>
          </a:bodyPr>
          <a:lstStyle/>
          <a:p>
            <a:r>
              <a:rPr lang="en-US" sz="1400" dirty="0" smtClean="0"/>
              <a:t>* Data for 2017 are preliminary</a:t>
            </a:r>
            <a:endParaRPr lang="en-US" sz="1400" dirty="0"/>
          </a:p>
        </p:txBody>
      </p:sp>
      <p:sp>
        <p:nvSpPr>
          <p:cNvPr id="4" name="TextBox 3"/>
          <p:cNvSpPr txBox="1"/>
          <p:nvPr/>
        </p:nvSpPr>
        <p:spPr>
          <a:xfrm>
            <a:off x="235689" y="152400"/>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Maternal Mortality ratio per 100000 live birth, </a:t>
            </a:r>
            <a:r>
              <a:rPr lang="en-US" dirty="0" smtClean="0">
                <a:latin typeface="Arial Narrow" panose="020B0606020202030204" pitchFamily="34" charset="0"/>
                <a:cs typeface="Arial" panose="020B0604020202020204" pitchFamily="34" charset="0"/>
              </a:rPr>
              <a:t>Georgia, WHO European Region, EU, 2000-2017</a:t>
            </a:r>
            <a:endParaRPr lang="en-US" dirty="0">
              <a:latin typeface="Arial Narrow" panose="020B0606020202030204" pitchFamily="34" charset="0"/>
              <a:cs typeface="Arial" panose="020B0604020202020204" pitchFamily="34" charset="0"/>
            </a:endParaRPr>
          </a:p>
        </p:txBody>
      </p:sp>
      <p:sp>
        <p:nvSpPr>
          <p:cNvPr id="10" name="TextBox 9"/>
          <p:cNvSpPr txBox="1"/>
          <p:nvPr/>
        </p:nvSpPr>
        <p:spPr>
          <a:xfrm>
            <a:off x="4800600" y="115669"/>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Infant Mortality ratio per 1000 live birth, </a:t>
            </a:r>
            <a:r>
              <a:rPr lang="en-US" dirty="0" smtClean="0">
                <a:latin typeface="Arial Narrow" panose="020B0606020202030204" pitchFamily="34" charset="0"/>
                <a:cs typeface="Arial" panose="020B0604020202020204" pitchFamily="34" charset="0"/>
              </a:rPr>
              <a:t>Georgia, WHO European Region, EU, 2000-2017</a:t>
            </a: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654043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სოფლის ექიმი პჯდ საბჭო 21 01 14 (4)</Template>
  <TotalTime>6097</TotalTime>
  <Words>2778</Words>
  <Application>Microsoft Office PowerPoint</Application>
  <PresentationFormat>On-screen Show (4:3)</PresentationFormat>
  <Paragraphs>222</Paragraphs>
  <Slides>16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სოფლის ექიმი პჯდ საბჭო 21 01 14 (4)</vt:lpstr>
      <vt:lpstr>Microsoft Excel Chart</vt:lpstr>
      <vt:lpstr> HEALTH SYSTEM ACHIEVEMENTS AND CHALLENGES GEORGIA   </vt:lpstr>
      <vt:lpstr>Demographic and Socio-Economic Situation, 2016 </vt:lpstr>
      <vt:lpstr>25 years: Collapse, Stabilization, Acceleration, Development …</vt:lpstr>
      <vt:lpstr>PowerPoint Presentation</vt:lpstr>
      <vt:lpstr>PowerPoint Presentation</vt:lpstr>
      <vt:lpstr>PowerPoint Presentation</vt:lpstr>
      <vt:lpstr>Non-communicable diseases are the primary driver of overall disease burden</vt:lpstr>
      <vt:lpstr>PowerPoint Presentation</vt:lpstr>
      <vt:lpstr>PowerPoint Presentation</vt:lpstr>
      <vt:lpstr>Universal Health Care – Socially Oriented Political Platform </vt:lpstr>
      <vt:lpstr>Health sector expenditures</vt:lpstr>
      <vt:lpstr>Coverage of Healthcare services</vt:lpstr>
      <vt:lpstr>National Hepatitis C Elimination Program  </vt:lpstr>
      <vt:lpstr>PowerPoint Presentation</vt:lpstr>
      <vt:lpstr>Main Challenges and future plans… </vt:lpstr>
      <vt:lpstr>PowerPoint Presentation</vt:lpstr>
    </vt:vector>
  </TitlesOfParts>
  <Company>SSA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Nino Berdzuli</dc:creator>
  <cp:lastModifiedBy>Ketevan Goginashvili</cp:lastModifiedBy>
  <cp:revision>680</cp:revision>
  <cp:lastPrinted>2018-01-18T06:54:06Z</cp:lastPrinted>
  <dcterms:created xsi:type="dcterms:W3CDTF">2012-02-03T10:47:59Z</dcterms:created>
  <dcterms:modified xsi:type="dcterms:W3CDTF">2018-01-18T11:48:35Z</dcterms:modified>
</cp:coreProperties>
</file>